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4"/>
  </p:notesMasterIdLst>
  <p:sldIdLst>
    <p:sldId id="557" r:id="rId2"/>
    <p:sldId id="283" r:id="rId3"/>
    <p:sldId id="558" r:id="rId4"/>
    <p:sldId id="559" r:id="rId5"/>
    <p:sldId id="560" r:id="rId6"/>
    <p:sldId id="561" r:id="rId7"/>
    <p:sldId id="562" r:id="rId8"/>
    <p:sldId id="563" r:id="rId9"/>
    <p:sldId id="564" r:id="rId10"/>
    <p:sldId id="565" r:id="rId11"/>
    <p:sldId id="566" r:id="rId12"/>
    <p:sldId id="567" r:id="rId13"/>
    <p:sldId id="568" r:id="rId14"/>
    <p:sldId id="569" r:id="rId15"/>
    <p:sldId id="570" r:id="rId16"/>
    <p:sldId id="571" r:id="rId17"/>
    <p:sldId id="572" r:id="rId18"/>
    <p:sldId id="285" r:id="rId19"/>
    <p:sldId id="573" r:id="rId20"/>
    <p:sldId id="574" r:id="rId21"/>
    <p:sldId id="575" r:id="rId22"/>
    <p:sldId id="576" r:id="rId2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3" d="100"/>
          <a:sy n="103" d="100"/>
        </p:scale>
        <p:origin x="417" y="6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12DC10-BC87-4471-B69D-133B2E95094D}" type="datetimeFigureOut">
              <a:rPr lang="en-US" smtClean="0"/>
              <a:t>11/27/2019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DFE41B-A6BB-44FA-AA7C-004F53476F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71399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497013" y="1200150"/>
            <a:ext cx="4321175" cy="3240088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731838" y="4621213"/>
            <a:ext cx="5851525" cy="37798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indent="0">
              <a:buNone/>
            </a:pPr>
            <a:r>
              <a:rPr lang="en-US" altLang="en-US" dirty="0"/>
              <a:t>This is a comprehensive lesson for experienced Counselors</a:t>
            </a:r>
            <a:r>
              <a:rPr lang="en-US" altLang="en-US" baseline="0" dirty="0"/>
              <a:t> and is an important lesson for those districts that encounter a significant number of non-citizens (taxpayers or dependents) at their sites.</a:t>
            </a:r>
            <a:endParaRPr lang="en-US" altLang="en-US" dirty="0"/>
          </a:p>
          <a:p>
            <a:pPr marL="0" indent="0">
              <a:buNone/>
            </a:pPr>
            <a:endParaRPr lang="en-US" altLang="en-US" dirty="0"/>
          </a:p>
          <a:p>
            <a:pPr marL="0" indent="0">
              <a:buNone/>
            </a:pPr>
            <a:r>
              <a:rPr lang="en-US" altLang="en-US" dirty="0"/>
              <a:t>New counselors should be aware that special rules may apply to noncitizens and refer affected taxpayers to experienced</a:t>
            </a:r>
            <a:r>
              <a:rPr lang="en-US" altLang="en-US" baseline="0" dirty="0"/>
              <a:t> counselors</a:t>
            </a:r>
          </a:p>
          <a:p>
            <a:pPr marL="0" indent="0">
              <a:buNone/>
            </a:pPr>
            <a:endParaRPr lang="en-US" altLang="en-US" baseline="0" dirty="0"/>
          </a:p>
          <a:p>
            <a:pPr marL="0" indent="0">
              <a:buNone/>
            </a:pPr>
            <a:r>
              <a:rPr lang="en-US" altLang="en-US" baseline="0" dirty="0"/>
              <a:t>Experienced counselors should have a good working knowledge of the special rules. If not, they should decline the return.</a:t>
            </a:r>
            <a:endParaRPr lang="en-US" altLang="en-US" dirty="0"/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5"/>
          </p:nvPr>
        </p:nvSpPr>
        <p:spPr bwMode="auto">
          <a:xfrm>
            <a:off x="4143375" y="9120188"/>
            <a:ext cx="3170238" cy="4810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chemeClr val="accent2"/>
              </a:buClr>
              <a:buSzPct val="95000"/>
              <a:buFont typeface="Calibri" panose="020F0502020204030204" pitchFamily="34" charset="0"/>
              <a:buChar char="●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85372" indent="-302066">
              <a:spcBef>
                <a:spcPct val="30000"/>
              </a:spcBef>
              <a:buClr>
                <a:srgbClr val="009900"/>
              </a:buClr>
              <a:buSzPct val="70000"/>
              <a:buFont typeface="Wingdings" panose="05000000000000000000" pitchFamily="2" charset="2"/>
              <a:buChar char="n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208265" indent="-241653">
              <a:spcBef>
                <a:spcPct val="30000"/>
              </a:spcBef>
              <a:buClr>
                <a:srgbClr val="0070C0"/>
              </a:buClr>
              <a:buSzPct val="70000"/>
              <a:buFont typeface="Wingdings" panose="05000000000000000000" pitchFamily="2" charset="2"/>
              <a:buChar char="®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91571" indent="-241653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174878" indent="-241653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658184" indent="-241653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141490" indent="-241653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624796" indent="-241653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4108102" indent="-241653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18FA5EE8-DBC5-4D8C-AF2B-68F368745043}" type="slidenum">
              <a:rPr lang="en-US" altLang="en-US"/>
              <a:pPr>
                <a:spcBef>
                  <a:spcPct val="0"/>
                </a:spcBef>
                <a:buClrTx/>
                <a:buSzTx/>
                <a:buFontTx/>
                <a:buNone/>
              </a:pPr>
              <a:t>1</a:t>
            </a:fld>
            <a:endParaRPr lang="en-US" alt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>
          <a:xfrm>
            <a:off x="4143375" y="0"/>
            <a:ext cx="3170238" cy="48101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96730291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97013" y="1200150"/>
            <a:ext cx="4321175" cy="32400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31838" y="4621213"/>
            <a:ext cx="5851525" cy="3779837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4143375" y="9120188"/>
            <a:ext cx="3170238" cy="481012"/>
          </a:xfrm>
        </p:spPr>
        <p:txBody>
          <a:bodyPr/>
          <a:lstStyle/>
          <a:p>
            <a:fld id="{EB4F0AB5-A1BA-4138-86E1-AFE8214C8491}" type="slidenum">
              <a:rPr lang="en-US" smtClean="0"/>
              <a:t>10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4143375" y="0"/>
            <a:ext cx="3170238" cy="481013"/>
          </a:xfrm>
        </p:spPr>
        <p:txBody>
          <a:bodyPr/>
          <a:lstStyle/>
          <a:p>
            <a:fld id="{31F44D08-173F-4BE8-8239-2A647FA9F882}" type="datetime1">
              <a:rPr lang="en-US" smtClean="0"/>
              <a:t>11/27/2019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869004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497013" y="1200150"/>
            <a:ext cx="4321175" cy="3240088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731838" y="4621213"/>
            <a:ext cx="5851525" cy="37798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xfrm>
            <a:off x="4143375" y="9120188"/>
            <a:ext cx="3170238" cy="4810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chemeClr val="accent2"/>
              </a:buClr>
              <a:buSzPct val="95000"/>
              <a:buFont typeface="Calibri" panose="020F0502020204030204" pitchFamily="34" charset="0"/>
              <a:buChar char="●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85372" indent="-302066">
              <a:spcBef>
                <a:spcPct val="30000"/>
              </a:spcBef>
              <a:buClr>
                <a:srgbClr val="009900"/>
              </a:buClr>
              <a:buSzPct val="70000"/>
              <a:buFont typeface="Wingdings" panose="05000000000000000000" pitchFamily="2" charset="2"/>
              <a:buChar char="n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208265" indent="-241653">
              <a:spcBef>
                <a:spcPct val="30000"/>
              </a:spcBef>
              <a:buClr>
                <a:srgbClr val="0070C0"/>
              </a:buClr>
              <a:buSzPct val="70000"/>
              <a:buFont typeface="Wingdings" panose="05000000000000000000" pitchFamily="2" charset="2"/>
              <a:buChar char="®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91571" indent="-241653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174878" indent="-241653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658184" indent="-241653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141490" indent="-241653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624796" indent="-241653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4108102" indent="-241653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8C98289F-39B8-4F28-84D3-EDFF156989B9}" type="slidenum">
              <a:rPr lang="en-US" altLang="en-US"/>
              <a:pPr>
                <a:spcBef>
                  <a:spcPct val="0"/>
                </a:spcBef>
                <a:buClrTx/>
                <a:buSzTx/>
                <a:buFontTx/>
                <a:buNone/>
              </a:pPr>
              <a:t>11</a:t>
            </a:fld>
            <a:endParaRPr lang="en-US" alt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>
          <a:xfrm>
            <a:off x="4143375" y="0"/>
            <a:ext cx="3170238" cy="48101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17027905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97013" y="1200150"/>
            <a:ext cx="4321175" cy="32400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31838" y="4621213"/>
            <a:ext cx="5851525" cy="3779837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4143375" y="9120188"/>
            <a:ext cx="3170238" cy="481012"/>
          </a:xfrm>
        </p:spPr>
        <p:txBody>
          <a:bodyPr/>
          <a:lstStyle/>
          <a:p>
            <a:fld id="{EB4F0AB5-A1BA-4138-86E1-AFE8214C8491}" type="slidenum">
              <a:rPr lang="en-US" smtClean="0"/>
              <a:t>12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4143375" y="0"/>
            <a:ext cx="3170238" cy="481013"/>
          </a:xfrm>
        </p:spPr>
        <p:txBody>
          <a:bodyPr/>
          <a:lstStyle/>
          <a:p>
            <a:fld id="{89847A59-DEE9-401E-8FBB-E9DC574C0C81}" type="datetime1">
              <a:rPr lang="en-US" smtClean="0"/>
              <a:t>11/27/2019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189688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97013" y="1200150"/>
            <a:ext cx="4321175" cy="32400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31838" y="4621213"/>
            <a:ext cx="5851525" cy="3779837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4143375" y="9120188"/>
            <a:ext cx="3170238" cy="481012"/>
          </a:xfrm>
        </p:spPr>
        <p:txBody>
          <a:bodyPr/>
          <a:lstStyle/>
          <a:p>
            <a:fld id="{EB4F0AB5-A1BA-4138-86E1-AFE8214C8491}" type="slidenum">
              <a:rPr lang="en-US" smtClean="0"/>
              <a:t>13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4143375" y="0"/>
            <a:ext cx="3170238" cy="481013"/>
          </a:xfrm>
        </p:spPr>
        <p:txBody>
          <a:bodyPr/>
          <a:lstStyle/>
          <a:p>
            <a:fld id="{DD14EA8A-3AA4-49E4-A6DF-534848F2CF5C}" type="datetime1">
              <a:rPr lang="en-US" smtClean="0"/>
              <a:t>11/27/2019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10236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497013" y="1200150"/>
            <a:ext cx="4321175" cy="3240088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731838" y="4621213"/>
            <a:ext cx="5851525" cy="37798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 dirty="0"/>
              <a:t>If the spouse is a nonresident alien, the “living apart” rule does not apply to the taxpayer</a:t>
            </a:r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 bwMode="auto">
          <a:xfrm>
            <a:off x="4143375" y="9120188"/>
            <a:ext cx="3170238" cy="4810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chemeClr val="accent2"/>
              </a:buClr>
              <a:buSzPct val="95000"/>
              <a:buFont typeface="Calibri" panose="020F0502020204030204" pitchFamily="34" charset="0"/>
              <a:buChar char="●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85372" indent="-302066">
              <a:spcBef>
                <a:spcPct val="30000"/>
              </a:spcBef>
              <a:buClr>
                <a:srgbClr val="009900"/>
              </a:buClr>
              <a:buSzPct val="70000"/>
              <a:buFont typeface="Wingdings" panose="05000000000000000000" pitchFamily="2" charset="2"/>
              <a:buChar char="n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208265" indent="-241653">
              <a:spcBef>
                <a:spcPct val="30000"/>
              </a:spcBef>
              <a:buClr>
                <a:srgbClr val="0070C0"/>
              </a:buClr>
              <a:buSzPct val="70000"/>
              <a:buFont typeface="Wingdings" panose="05000000000000000000" pitchFamily="2" charset="2"/>
              <a:buChar char="®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91571" indent="-241653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174878" indent="-241653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658184" indent="-241653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141490" indent="-241653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624796" indent="-241653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4108102" indent="-241653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D1DE38DE-0E28-4F30-81B0-06AC2BDF36D6}" type="slidenum">
              <a:rPr lang="en-US" altLang="en-US"/>
              <a:pPr>
                <a:spcBef>
                  <a:spcPct val="0"/>
                </a:spcBef>
                <a:buClrTx/>
                <a:buSzTx/>
                <a:buFontTx/>
                <a:buNone/>
              </a:pPr>
              <a:t>14</a:t>
            </a:fld>
            <a:endParaRPr lang="en-US" alt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>
          <a:xfrm>
            <a:off x="4143375" y="0"/>
            <a:ext cx="3170238" cy="48101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15249927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97013" y="1200150"/>
            <a:ext cx="4321175" cy="32400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31838" y="4621213"/>
            <a:ext cx="5851525" cy="3779837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4143375" y="9120188"/>
            <a:ext cx="3170238" cy="481012"/>
          </a:xfrm>
        </p:spPr>
        <p:txBody>
          <a:bodyPr/>
          <a:lstStyle/>
          <a:p>
            <a:fld id="{EB4F0AB5-A1BA-4138-86E1-AFE8214C8491}" type="slidenum">
              <a:rPr lang="en-US" smtClean="0"/>
              <a:t>15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4143375" y="0"/>
            <a:ext cx="3170238" cy="481013"/>
          </a:xfrm>
        </p:spPr>
        <p:txBody>
          <a:bodyPr/>
          <a:lstStyle/>
          <a:p>
            <a:fld id="{85F5AA17-10C5-4C32-B308-C2801E872C80}" type="datetime1">
              <a:rPr lang="en-US" smtClean="0"/>
              <a:t>11/27/2019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209067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97013" y="1200150"/>
            <a:ext cx="4321175" cy="3240088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31838" y="4621213"/>
            <a:ext cx="5851525" cy="3779837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ITIN – individual</a:t>
            </a:r>
            <a:r>
              <a:rPr lang="en-US" baseline="0" dirty="0"/>
              <a:t> taxpayer identification number assigned by IRS</a:t>
            </a:r>
          </a:p>
          <a:p>
            <a:r>
              <a:rPr lang="en-US" baseline="0" dirty="0"/>
              <a:t>ATIN- adoption taxpayer identification number assigned by IRS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4143375" y="9120188"/>
            <a:ext cx="3170238" cy="48101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0E3D15BF-007E-4125-AB7F-2DF541D161A0}" type="slidenum">
              <a:rPr lang="en-US" altLang="en-US" smtClean="0"/>
              <a:pPr>
                <a:defRPr/>
              </a:pPr>
              <a:t>16</a:t>
            </a:fld>
            <a:endParaRPr lang="en-US" alt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4143375" y="0"/>
            <a:ext cx="3170238" cy="48101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5116533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97013" y="1200150"/>
            <a:ext cx="4321175" cy="32400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31838" y="4621213"/>
            <a:ext cx="5851525" cy="3779837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4143375" y="9120188"/>
            <a:ext cx="3170238" cy="481012"/>
          </a:xfrm>
        </p:spPr>
        <p:txBody>
          <a:bodyPr/>
          <a:lstStyle/>
          <a:p>
            <a:fld id="{EB4F0AB5-A1BA-4138-86E1-AFE8214C8491}" type="slidenum">
              <a:rPr lang="en-US" smtClean="0"/>
              <a:t>17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4143375" y="0"/>
            <a:ext cx="3170238" cy="481013"/>
          </a:xfrm>
        </p:spPr>
        <p:txBody>
          <a:bodyPr/>
          <a:lstStyle/>
          <a:p>
            <a:fld id="{D442CDA0-A54F-4838-8FB0-FAF5E01B861A}" type="datetime1">
              <a:rPr lang="en-US" smtClean="0"/>
              <a:t>11/27/2019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603907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97013" y="1200150"/>
            <a:ext cx="4321175" cy="32400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31838" y="4621213"/>
            <a:ext cx="5851525" cy="3779837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4143375" y="9120188"/>
            <a:ext cx="3170238" cy="481012"/>
          </a:xfrm>
        </p:spPr>
        <p:txBody>
          <a:bodyPr/>
          <a:lstStyle/>
          <a:p>
            <a:fld id="{EB4F0AB5-A1BA-4138-86E1-AFE8214C8491}" type="slidenum">
              <a:rPr lang="en-US" smtClean="0"/>
              <a:t>18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4143375" y="0"/>
            <a:ext cx="3170238" cy="481013"/>
          </a:xfrm>
        </p:spPr>
        <p:txBody>
          <a:bodyPr/>
          <a:lstStyle/>
          <a:p>
            <a:fld id="{67DCCD6F-D068-4555-89D5-1D69D833B2B9}" type="datetime1">
              <a:rPr lang="en-US" smtClean="0"/>
              <a:t>11/27/2019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65484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97013" y="1200150"/>
            <a:ext cx="4321175" cy="32400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31838" y="4621213"/>
            <a:ext cx="5851525" cy="3779837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4143375" y="9120188"/>
            <a:ext cx="3170238" cy="481012"/>
          </a:xfrm>
        </p:spPr>
        <p:txBody>
          <a:bodyPr/>
          <a:lstStyle/>
          <a:p>
            <a:fld id="{EB4F0AB5-A1BA-4138-86E1-AFE8214C8491}" type="slidenum">
              <a:rPr lang="en-US" smtClean="0"/>
              <a:t>19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4143375" y="0"/>
            <a:ext cx="3170238" cy="481013"/>
          </a:xfrm>
        </p:spPr>
        <p:txBody>
          <a:bodyPr/>
          <a:lstStyle/>
          <a:p>
            <a:fld id="{A2AAA257-9FD2-485A-89D3-70713F946F04}" type="datetime1">
              <a:rPr lang="en-US" smtClean="0"/>
              <a:t>11/27/2019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95979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97013" y="1200150"/>
            <a:ext cx="4321175" cy="32400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31838" y="4621213"/>
            <a:ext cx="5851525" cy="3779837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4143375" y="9120188"/>
            <a:ext cx="3170238" cy="481012"/>
          </a:xfrm>
        </p:spPr>
        <p:txBody>
          <a:bodyPr/>
          <a:lstStyle/>
          <a:p>
            <a:fld id="{EB4F0AB5-A1BA-4138-86E1-AFE8214C8491}" type="slidenum">
              <a:rPr lang="en-US" smtClean="0"/>
              <a:t>2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4143375" y="0"/>
            <a:ext cx="3170238" cy="481013"/>
          </a:xfrm>
        </p:spPr>
        <p:txBody>
          <a:bodyPr/>
          <a:lstStyle/>
          <a:p>
            <a:fld id="{BE6EA855-CB2F-4E2F-872A-F42292E7E1A8}" type="datetime1">
              <a:rPr lang="en-US" smtClean="0"/>
              <a:t>11/27/2019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245230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97013" y="1200150"/>
            <a:ext cx="4321175" cy="3240088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31838" y="4621213"/>
            <a:ext cx="5851525" cy="3779837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Taxpayer, spouse and qualifying child dependent</a:t>
            </a:r>
            <a:r>
              <a:rPr lang="en-US" baseline="0" dirty="0"/>
              <a:t>s must have social security numbers by the due date of the return to claim EIC</a:t>
            </a:r>
          </a:p>
          <a:p>
            <a:pPr marL="169863" marR="0" indent="-169863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chemeClr val="accent2"/>
              </a:buClr>
              <a:buSzPct val="95000"/>
              <a:tabLst/>
              <a:defRPr/>
            </a:pPr>
            <a:r>
              <a:rPr lang="en-US" dirty="0"/>
              <a:t>If filing </a:t>
            </a:r>
            <a:r>
              <a:rPr lang="en-US" dirty="0" err="1"/>
              <a:t>HoH</a:t>
            </a:r>
            <a:r>
              <a:rPr lang="en-US" dirty="0"/>
              <a:t>,</a:t>
            </a:r>
            <a:r>
              <a:rPr lang="en-US" baseline="0" dirty="0"/>
              <a:t> </a:t>
            </a:r>
            <a:r>
              <a:rPr lang="en-US" dirty="0"/>
              <a:t>question regarding nonresident</a:t>
            </a:r>
            <a:r>
              <a:rPr lang="en-US" baseline="0" dirty="0"/>
              <a:t> alien spouse </a:t>
            </a:r>
            <a:r>
              <a:rPr lang="en-US" dirty="0"/>
              <a:t>does not come up in Personal Info in TSO. Instead, need to go to the Due Diligence Checklist and the question is worded slightly differently.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4143375" y="0"/>
            <a:ext cx="3170238" cy="48101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4143375" y="9120188"/>
            <a:ext cx="3170238" cy="48101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0E3D15BF-007E-4125-AB7F-2DF541D161A0}" type="slidenum">
              <a:rPr lang="en-US" altLang="en-US" smtClean="0"/>
              <a:pPr>
                <a:defRPr/>
              </a:pPr>
              <a:t>20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95899553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97013" y="1200150"/>
            <a:ext cx="4321175" cy="32400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31838" y="4621213"/>
            <a:ext cx="5851525" cy="3779837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4143375" y="9120188"/>
            <a:ext cx="3170238" cy="481012"/>
          </a:xfrm>
        </p:spPr>
        <p:txBody>
          <a:bodyPr/>
          <a:lstStyle/>
          <a:p>
            <a:fld id="{EB4F0AB5-A1BA-4138-86E1-AFE8214C8491}" type="slidenum">
              <a:rPr lang="en-US" smtClean="0"/>
              <a:t>21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4143375" y="0"/>
            <a:ext cx="3170238" cy="481013"/>
          </a:xfrm>
        </p:spPr>
        <p:txBody>
          <a:bodyPr/>
          <a:lstStyle/>
          <a:p>
            <a:fld id="{8D44B478-C128-45C0-A745-F80089E557FC}" type="datetime1">
              <a:rPr lang="en-US" smtClean="0"/>
              <a:t>11/27/2019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69778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97013" y="1200150"/>
            <a:ext cx="4321175" cy="3240088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31838" y="4621213"/>
            <a:ext cx="5851525" cy="3779837"/>
          </a:xfrm>
          <a:prstGeom prst="rect">
            <a:avLst/>
          </a:prstGeom>
        </p:spPr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4143375" y="9120188"/>
            <a:ext cx="3170238" cy="481012"/>
          </a:xfrm>
          <a:prstGeom prst="rect">
            <a:avLst/>
          </a:prstGeom>
        </p:spPr>
        <p:txBody>
          <a:bodyPr/>
          <a:lstStyle/>
          <a:p>
            <a:fld id="{FC0953BC-0ED5-47C5-B206-C937B95E1799}" type="slidenum">
              <a:rPr lang="en-US" smtClean="0"/>
              <a:pPr/>
              <a:t>22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4143375" y="0"/>
            <a:ext cx="3170238" cy="48101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686978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97013" y="1200150"/>
            <a:ext cx="4321175" cy="3240088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31838" y="4621213"/>
            <a:ext cx="5851525" cy="3779837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Must be two certified counselors to prepare</a:t>
            </a:r>
            <a:r>
              <a:rPr lang="en-US" baseline="0" dirty="0"/>
              <a:t> Form 1040NR – one to prepare the return and one to review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4143375" y="0"/>
            <a:ext cx="3170238" cy="48101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4143375" y="9120188"/>
            <a:ext cx="3170238" cy="48101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0E3D15BF-007E-4125-AB7F-2DF541D161A0}" type="slidenum">
              <a:rPr lang="en-US" altLang="en-US" smtClean="0"/>
              <a:pPr>
                <a:defRPr/>
              </a:pPr>
              <a:t>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467152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97013" y="1200150"/>
            <a:ext cx="4321175" cy="32400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31838" y="4621213"/>
            <a:ext cx="5851525" cy="3779837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4143375" y="9120188"/>
            <a:ext cx="3170238" cy="481012"/>
          </a:xfrm>
        </p:spPr>
        <p:txBody>
          <a:bodyPr/>
          <a:lstStyle/>
          <a:p>
            <a:fld id="{EB4F0AB5-A1BA-4138-86E1-AFE8214C8491}" type="slidenum">
              <a:rPr lang="en-US" smtClean="0"/>
              <a:t>4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4143375" y="0"/>
            <a:ext cx="3170238" cy="481013"/>
          </a:xfrm>
        </p:spPr>
        <p:txBody>
          <a:bodyPr/>
          <a:lstStyle/>
          <a:p>
            <a:fld id="{13B96547-8D1B-4578-827E-D0807E536C3D}" type="datetime1">
              <a:rPr lang="en-US" smtClean="0"/>
              <a:t>11/27/2019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02990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97013" y="1200150"/>
            <a:ext cx="4321175" cy="32400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31838" y="4621213"/>
            <a:ext cx="5851525" cy="3779837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4143375" y="9120188"/>
            <a:ext cx="3170238" cy="481012"/>
          </a:xfrm>
        </p:spPr>
        <p:txBody>
          <a:bodyPr/>
          <a:lstStyle/>
          <a:p>
            <a:fld id="{EB4F0AB5-A1BA-4138-86E1-AFE8214C8491}" type="slidenum">
              <a:rPr lang="en-US" smtClean="0"/>
              <a:t>5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4143375" y="0"/>
            <a:ext cx="3170238" cy="481013"/>
          </a:xfrm>
        </p:spPr>
        <p:txBody>
          <a:bodyPr/>
          <a:lstStyle/>
          <a:p>
            <a:fld id="{33AF40C3-CE4E-4AE9-B2BC-1F688590E144}" type="datetime1">
              <a:rPr lang="en-US" smtClean="0"/>
              <a:t>11/27/2019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38811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97013" y="1200150"/>
            <a:ext cx="4321175" cy="32400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31838" y="4621213"/>
            <a:ext cx="5851525" cy="3779837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4143375" y="9120188"/>
            <a:ext cx="3170238" cy="481012"/>
          </a:xfrm>
        </p:spPr>
        <p:txBody>
          <a:bodyPr/>
          <a:lstStyle/>
          <a:p>
            <a:fld id="{EB4F0AB5-A1BA-4138-86E1-AFE8214C8491}" type="slidenum">
              <a:rPr lang="en-US" smtClean="0"/>
              <a:t>6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4143375" y="0"/>
            <a:ext cx="3170238" cy="481013"/>
          </a:xfrm>
        </p:spPr>
        <p:txBody>
          <a:bodyPr/>
          <a:lstStyle/>
          <a:p>
            <a:fld id="{E9DE41E1-9D1D-49ED-8EA2-361E50E0C174}" type="datetime1">
              <a:rPr lang="en-US" smtClean="0"/>
              <a:t>11/27/2019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058539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97013" y="1200150"/>
            <a:ext cx="4321175" cy="32400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31838" y="4621213"/>
            <a:ext cx="5851525" cy="3779837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4143375" y="9120188"/>
            <a:ext cx="3170238" cy="481012"/>
          </a:xfrm>
        </p:spPr>
        <p:txBody>
          <a:bodyPr/>
          <a:lstStyle/>
          <a:p>
            <a:fld id="{EB4F0AB5-A1BA-4138-86E1-AFE8214C8491}" type="slidenum">
              <a:rPr lang="en-US" smtClean="0"/>
              <a:t>7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4143375" y="0"/>
            <a:ext cx="3170238" cy="481013"/>
          </a:xfrm>
        </p:spPr>
        <p:txBody>
          <a:bodyPr/>
          <a:lstStyle/>
          <a:p>
            <a:fld id="{42FC23BC-8FA9-482E-937C-DC625B10E86E}" type="datetime1">
              <a:rPr lang="en-US" smtClean="0"/>
              <a:t>11/27/2019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557405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97013" y="1200150"/>
            <a:ext cx="4321175" cy="3240088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31838" y="4621213"/>
            <a:ext cx="5851525" cy="3779837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Class should</a:t>
            </a:r>
            <a:r>
              <a:rPr lang="en-US" baseline="0" dirty="0"/>
              <a:t> find chart and read the Steps in the chart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4143375" y="0"/>
            <a:ext cx="3170238" cy="48101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4143375" y="9120188"/>
            <a:ext cx="3170238" cy="48101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0E3D15BF-007E-4125-AB7F-2DF541D161A0}" type="slidenum">
              <a:rPr lang="en-US" altLang="en-US" smtClean="0"/>
              <a:pPr>
                <a:defRPr/>
              </a:pPr>
              <a:t>8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2720749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97013" y="1200150"/>
            <a:ext cx="4321175" cy="3240088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31838" y="4621213"/>
            <a:ext cx="5851525" cy="3779837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dirty="0"/>
              <a:t>Do not count days present in U.S.</a:t>
            </a:r>
            <a:r>
              <a:rPr lang="en-US" baseline="0" dirty="0"/>
              <a:t> </a:t>
            </a:r>
            <a:r>
              <a:rPr lang="en-US" dirty="0"/>
              <a:t>for purposes of the substantial presence</a:t>
            </a:r>
            <a:r>
              <a:rPr lang="en-US" baseline="0" dirty="0"/>
              <a:t> test for exempt individuals.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4143375" y="0"/>
            <a:ext cx="3170238" cy="48101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4143375" y="9120188"/>
            <a:ext cx="3170238" cy="48101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0E3D15BF-007E-4125-AB7F-2DF541D161A0}" type="slidenum">
              <a:rPr lang="en-US" altLang="en-US" smtClean="0"/>
              <a:pPr>
                <a:defRPr/>
              </a:pPr>
              <a:t>9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8692357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-17670"/>
            <a:ext cx="9144000" cy="132718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7" name="Rectangle 6"/>
          <p:cNvSpPr/>
          <p:nvPr/>
        </p:nvSpPr>
        <p:spPr>
          <a:xfrm>
            <a:off x="2" y="1218977"/>
            <a:ext cx="6599583" cy="3901440"/>
          </a:xfrm>
          <a:prstGeom prst="rect">
            <a:avLst/>
          </a:prstGeom>
          <a:solidFill>
            <a:srgbClr val="CF2124"/>
          </a:solidFill>
          <a:ln>
            <a:solidFill>
              <a:srgbClr val="CF212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7377" y="3697342"/>
            <a:ext cx="5224830" cy="1112839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2571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5143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7715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0286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2858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5430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8001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0573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2" y="5056023"/>
            <a:ext cx="6599583" cy="86815"/>
          </a:xfrm>
          <a:prstGeom prst="rect">
            <a:avLst/>
          </a:prstGeom>
          <a:solidFill>
            <a:srgbClr val="CF212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10" name="Rectangle 9"/>
          <p:cNvSpPr/>
          <p:nvPr/>
        </p:nvSpPr>
        <p:spPr>
          <a:xfrm>
            <a:off x="2" y="5056022"/>
            <a:ext cx="6599583" cy="86815"/>
          </a:xfrm>
          <a:prstGeom prst="rect">
            <a:avLst/>
          </a:prstGeom>
          <a:solidFill>
            <a:srgbClr val="CF212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685842" y="1875512"/>
            <a:ext cx="5227900" cy="1219200"/>
          </a:xfrm>
        </p:spPr>
        <p:txBody>
          <a:bodyPr>
            <a:noAutofit/>
          </a:bodyPr>
          <a:lstStyle>
            <a:lvl1pPr algn="ctr">
              <a:defRPr sz="247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" y="5080555"/>
            <a:ext cx="6601968" cy="79733"/>
          </a:xfrm>
          <a:prstGeom prst="rect">
            <a:avLst/>
          </a:prstGeom>
          <a:solidFill>
            <a:srgbClr val="84172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 dirty="0"/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325D16B6-152B-4FDE-BF54-4398ECB1429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431235" y="6265308"/>
            <a:ext cx="100039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11-27-2019 v1a</a:t>
            </a:r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534A7236-1F7D-4C44-9FB2-218DB8E05CA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607366" y="6265308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NTTC Training ala NJ – TY2019</a:t>
            </a: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50BAE30B-22A1-41E6-98B6-04A1B88E0F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57204" y="6265308"/>
            <a:ext cx="7023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6DB09B-2E1E-48D6-BF38-233787F9BA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20906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48" y="2133600"/>
            <a:ext cx="3749040" cy="3869634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6310" y="2133600"/>
            <a:ext cx="3749040" cy="3869634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NTTC Training ala NJ – TY2019</a:t>
            </a:r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70CFB07-4D0D-41A4-AD42-0E07DAFA4754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9798965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11-27-2019 v1a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NTTC Training ala NJ – TY2019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DB09B-2E1E-48D6-BF38-233787F9BAB1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5"/>
          </p:nvPr>
        </p:nvSpPr>
        <p:spPr>
          <a:xfrm>
            <a:off x="962025" y="1754188"/>
            <a:ext cx="3497580" cy="4022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6"/>
          </p:nvPr>
        </p:nvSpPr>
        <p:spPr>
          <a:xfrm>
            <a:off x="4797029" y="1754188"/>
            <a:ext cx="3497580" cy="4022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57464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6" pos="520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52500" y="1535117"/>
            <a:ext cx="3497580" cy="63976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575" b="1"/>
            </a:lvl1pPr>
            <a:lvl2pPr marL="257169" indent="0">
              <a:buNone/>
              <a:defRPr sz="1125" b="1"/>
            </a:lvl2pPr>
            <a:lvl3pPr marL="514338" indent="0">
              <a:buNone/>
              <a:defRPr sz="1013" b="1"/>
            </a:lvl3pPr>
            <a:lvl4pPr marL="771506" indent="0">
              <a:buNone/>
              <a:defRPr sz="900" b="1"/>
            </a:lvl4pPr>
            <a:lvl5pPr marL="1028675" indent="0">
              <a:buNone/>
              <a:defRPr sz="900" b="1"/>
            </a:lvl5pPr>
            <a:lvl6pPr marL="1285843" indent="0">
              <a:buNone/>
              <a:defRPr sz="900" b="1"/>
            </a:lvl6pPr>
            <a:lvl7pPr marL="1543012" indent="0">
              <a:buNone/>
              <a:defRPr sz="900" b="1"/>
            </a:lvl7pPr>
            <a:lvl8pPr marL="1800180" indent="0">
              <a:buNone/>
              <a:defRPr sz="900" b="1"/>
            </a:lvl8pPr>
            <a:lvl9pPr marL="2057349" indent="0">
              <a:buNone/>
              <a:defRPr sz="9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6462" y="1535117"/>
            <a:ext cx="3497580" cy="639763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buNone/>
              <a:defRPr sz="1575" b="1"/>
            </a:lvl1pPr>
            <a:lvl2pPr marL="257169" indent="0">
              <a:buNone/>
              <a:defRPr sz="1125" b="1"/>
            </a:lvl2pPr>
            <a:lvl3pPr marL="514338" indent="0">
              <a:buNone/>
              <a:defRPr sz="1013" b="1"/>
            </a:lvl3pPr>
            <a:lvl4pPr marL="771506" indent="0">
              <a:buNone/>
              <a:defRPr sz="900" b="1"/>
            </a:lvl4pPr>
            <a:lvl5pPr marL="1028675" indent="0">
              <a:buNone/>
              <a:defRPr sz="900" b="1"/>
            </a:lvl5pPr>
            <a:lvl6pPr marL="1285843" indent="0">
              <a:buNone/>
              <a:defRPr sz="900" b="1"/>
            </a:lvl6pPr>
            <a:lvl7pPr marL="1543012" indent="0">
              <a:buNone/>
              <a:defRPr sz="900" b="1"/>
            </a:lvl7pPr>
            <a:lvl8pPr marL="1800180" indent="0">
              <a:buNone/>
              <a:defRPr sz="900" b="1"/>
            </a:lvl8pPr>
            <a:lvl9pPr marL="2057349" indent="0">
              <a:buNone/>
              <a:defRPr sz="9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11-27-2019 v1a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NTTC Training ala NJ – TY2019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DB09B-2E1E-48D6-BF38-233787F9BAB1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952501" y="2174878"/>
            <a:ext cx="3498056" cy="3779839"/>
          </a:xfrm>
        </p:spPr>
        <p:txBody>
          <a:bodyPr>
            <a:normAutofit/>
          </a:bodyPr>
          <a:lstStyle>
            <a:lvl1pPr>
              <a:defRPr sz="1575"/>
            </a:lvl1pPr>
            <a:lvl2pPr>
              <a:defRPr sz="1350"/>
            </a:lvl2pPr>
            <a:lvl3pPr>
              <a:defRPr sz="1125"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4"/>
          </p:nvPr>
        </p:nvSpPr>
        <p:spPr>
          <a:xfrm>
            <a:off x="4806462" y="2174878"/>
            <a:ext cx="3497580" cy="3779839"/>
          </a:xfrm>
        </p:spPr>
        <p:txBody>
          <a:bodyPr>
            <a:normAutofit/>
          </a:bodyPr>
          <a:lstStyle>
            <a:lvl1pPr>
              <a:defRPr sz="1575"/>
            </a:lvl1pPr>
            <a:lvl2pPr>
              <a:defRPr sz="1350"/>
            </a:lvl2pPr>
            <a:lvl3pPr>
              <a:defRPr sz="1125"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1935299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2"/>
          </p:nvPr>
        </p:nvSpPr>
        <p:spPr>
          <a:xfrm>
            <a:off x="959125" y="1761437"/>
            <a:ext cx="7315200" cy="22212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958850" y="4108451"/>
            <a:ext cx="7315200" cy="17801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4" name="Date Placeholder 3">
            <a:extLst>
              <a:ext uri="{FF2B5EF4-FFF2-40B4-BE49-F238E27FC236}">
                <a16:creationId xmlns:a16="http://schemas.microsoft.com/office/drawing/2014/main" id="{3FEE0182-5E6E-47B8-86E9-CC065BBEA7B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431235" y="6265308"/>
            <a:ext cx="100039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11-27-2019 v1a</a:t>
            </a:r>
          </a:p>
        </p:txBody>
      </p:sp>
      <p:sp>
        <p:nvSpPr>
          <p:cNvPr id="15" name="Footer Placeholder 4">
            <a:extLst>
              <a:ext uri="{FF2B5EF4-FFF2-40B4-BE49-F238E27FC236}">
                <a16:creationId xmlns:a16="http://schemas.microsoft.com/office/drawing/2014/main" id="{D13BC5E4-D997-4149-8D6E-66A51B9900C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607366" y="6265308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NTTC Training ala NJ – TY2019</a:t>
            </a:r>
          </a:p>
        </p:txBody>
      </p: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FA6B5DDA-0C49-44A9-B553-0066B756A88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57204" y="6265308"/>
            <a:ext cx="7023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6DB09B-2E1E-48D6-BF38-233787F9BA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44014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11-27-2019 v1a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NTTC Training ala NJ – TY2019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DB09B-2E1E-48D6-BF38-233787F9BAB1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369209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6" pos="5208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11-27-2019 v1a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NTTC Training ala NJ – TY2019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DB09B-2E1E-48D6-BF38-233787F9BAB1}" type="slidenum">
              <a:rPr lang="en-US" smtClean="0"/>
              <a:t>‹#›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-17670"/>
            <a:ext cx="9144000" cy="122803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6" name="Rectangle 5"/>
          <p:cNvSpPr/>
          <p:nvPr/>
        </p:nvSpPr>
        <p:spPr>
          <a:xfrm>
            <a:off x="0" y="-17670"/>
            <a:ext cx="9144000" cy="152586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</p:spTree>
    <p:extLst>
      <p:ext uri="{BB962C8B-B14F-4D97-AF65-F5344CB8AC3E}">
        <p14:creationId xmlns:p14="http://schemas.microsoft.com/office/powerpoint/2010/main" val="31154738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id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11-27-2019 v1a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NTTC Training ala NJ – TY2019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974207" y="6265308"/>
            <a:ext cx="388559" cy="365125"/>
          </a:xfrm>
        </p:spPr>
        <p:txBody>
          <a:bodyPr/>
          <a:lstStyle/>
          <a:p>
            <a:fld id="{F56DB09B-2E1E-48D6-BF38-233787F9BAB1}" type="slidenum">
              <a:rPr lang="en-US" smtClean="0"/>
              <a:t>‹#›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-17670"/>
            <a:ext cx="9144000" cy="122803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60"/>
          </a:p>
        </p:txBody>
      </p:sp>
      <p:sp>
        <p:nvSpPr>
          <p:cNvPr id="6" name="Rectangle 5"/>
          <p:cNvSpPr/>
          <p:nvPr/>
        </p:nvSpPr>
        <p:spPr>
          <a:xfrm>
            <a:off x="0" y="-17670"/>
            <a:ext cx="9144000" cy="1471679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60"/>
          </a:p>
        </p:txBody>
      </p:sp>
      <p:sp>
        <p:nvSpPr>
          <p:cNvPr id="7" name="Rectangle 6"/>
          <p:cNvSpPr/>
          <p:nvPr/>
        </p:nvSpPr>
        <p:spPr>
          <a:xfrm rot="16200000">
            <a:off x="-2980942" y="2962964"/>
            <a:ext cx="6876288" cy="914400"/>
          </a:xfrm>
          <a:prstGeom prst="rect">
            <a:avLst/>
          </a:prstGeom>
          <a:solidFill>
            <a:srgbClr val="CF212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60">
              <a:solidFill>
                <a:schemeClr val="bg1"/>
              </a:solidFill>
              <a:latin typeface="+mj-lt"/>
            </a:endParaRPr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 rot="16200000">
            <a:off x="-2407918" y="2421255"/>
            <a:ext cx="573024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38861" y="6132291"/>
            <a:ext cx="236682" cy="315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60"/>
          </a:p>
        </p:txBody>
      </p:sp>
      <p:sp>
        <p:nvSpPr>
          <p:cNvPr id="10" name="Rectangle 9"/>
          <p:cNvSpPr/>
          <p:nvPr/>
        </p:nvSpPr>
        <p:spPr>
          <a:xfrm rot="5400000">
            <a:off x="-2493840" y="3390266"/>
            <a:ext cx="6876288" cy="59800"/>
          </a:xfrm>
          <a:prstGeom prst="rect">
            <a:avLst/>
          </a:prstGeom>
          <a:solidFill>
            <a:srgbClr val="84172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 dirty="0"/>
          </a:p>
        </p:txBody>
      </p:sp>
    </p:spTree>
    <p:extLst>
      <p:ext uri="{BB962C8B-B14F-4D97-AF65-F5344CB8AC3E}">
        <p14:creationId xmlns:p14="http://schemas.microsoft.com/office/powerpoint/2010/main" val="5282106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B47B75-102F-4897-A41E-3DF7610E9F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40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3B232B2-EE7C-4A1B-BC5F-03285CE66D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5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7076F7-3D4D-454D-8424-FDAD28D9DF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11-27-2019 v1a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03F955-D78F-4772-A1DE-BF38DC5282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NTTC Training ala NJ – TY2019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8C395E-AA13-4E51-9903-FDDCDED2F6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DB09B-2E1E-48D6-BF38-233787F9BA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53262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2"/>
          </p:nvPr>
        </p:nvSpPr>
        <p:spPr/>
        <p:txBody>
          <a:bodyPr/>
          <a:lstStyle>
            <a:lvl4pPr marL="1458516" indent="-170260">
              <a:defRPr/>
            </a:lvl4pPr>
            <a:lvl5pPr marL="1797844" indent="-170260">
              <a:tabLst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73A09A5A-A9C0-4CD2-A868-78EA44F396D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431235" y="6265308"/>
            <a:ext cx="100039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11-27-2019 v1a</a:t>
            </a: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B0217534-7AEE-4CA5-B103-1415BD776EB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607366" y="6265308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NTTC Training ala NJ – TY2019</a:t>
            </a:r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E8D0076E-6785-4AB7-AF92-E035913FD33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57204" y="6265308"/>
            <a:ext cx="7023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6DB09B-2E1E-48D6-BF38-233787F9BA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4978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31235" y="6265308"/>
            <a:ext cx="100039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11-27-2019 v1a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07366" y="6265308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NTTC Training ala NJ – TY2019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4" y="6265308"/>
            <a:ext cx="7023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6DB09B-2E1E-48D6-BF38-233787F9BAB1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AARPF_Logo w Tag.eps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5341" y="6174261"/>
            <a:ext cx="2361460" cy="547219"/>
          </a:xfrm>
          <a:prstGeom prst="rect">
            <a:avLst/>
          </a:prstGeom>
        </p:spPr>
      </p:pic>
      <p:sp>
        <p:nvSpPr>
          <p:cNvPr id="14" name="Text Placeholder 13"/>
          <p:cNvSpPr>
            <a:spLocks noGrp="1"/>
          </p:cNvSpPr>
          <p:nvPr>
            <p:ph type="body" idx="1"/>
          </p:nvPr>
        </p:nvSpPr>
        <p:spPr>
          <a:xfrm>
            <a:off x="959125" y="1761433"/>
            <a:ext cx="7315200" cy="40233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8" name="Rectangle 7"/>
          <p:cNvSpPr/>
          <p:nvPr/>
        </p:nvSpPr>
        <p:spPr>
          <a:xfrm>
            <a:off x="0" y="-9265"/>
            <a:ext cx="9144000" cy="1219200"/>
          </a:xfrm>
          <a:prstGeom prst="rect">
            <a:avLst/>
          </a:prstGeom>
          <a:solidFill>
            <a:srgbClr val="CF212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>
              <a:solidFill>
                <a:schemeClr val="bg1"/>
              </a:solidFill>
              <a:latin typeface="+mj-lt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00104" y="28835"/>
            <a:ext cx="7313543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07623" y="431029"/>
            <a:ext cx="236682" cy="315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pic>
        <p:nvPicPr>
          <p:cNvPr id="10" name="Picture 9" descr="AARPF_Logo w Tag.eps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5341" y="6174261"/>
            <a:ext cx="2361460" cy="547219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307623" y="431029"/>
            <a:ext cx="236682" cy="315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13" name="Rectangle 12"/>
          <p:cNvSpPr/>
          <p:nvPr/>
        </p:nvSpPr>
        <p:spPr>
          <a:xfrm>
            <a:off x="0" y="1182574"/>
            <a:ext cx="9144000" cy="79733"/>
          </a:xfrm>
          <a:prstGeom prst="rect">
            <a:avLst/>
          </a:prstGeom>
          <a:solidFill>
            <a:srgbClr val="84172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 dirty="0"/>
          </a:p>
        </p:txBody>
      </p:sp>
    </p:spTree>
    <p:extLst>
      <p:ext uri="{BB962C8B-B14F-4D97-AF65-F5344CB8AC3E}">
        <p14:creationId xmlns:p14="http://schemas.microsoft.com/office/powerpoint/2010/main" val="41200994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</p:sldLayoutIdLst>
  <p:hf hdr="0"/>
  <p:txStyles>
    <p:titleStyle>
      <a:lvl1pPr algn="l" defTabSz="257169" rtl="0" eaLnBrk="1" latinLnBrk="0" hangingPunct="1">
        <a:spcBef>
          <a:spcPct val="0"/>
        </a:spcBef>
        <a:buNone/>
        <a:defRPr sz="225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191989" indent="-191989" algn="l" defTabSz="257169" rtl="0" eaLnBrk="1" latinLnBrk="0" hangingPunct="1">
        <a:spcBef>
          <a:spcPts val="1013"/>
        </a:spcBef>
        <a:buClr>
          <a:srgbClr val="CF2124"/>
        </a:buClr>
        <a:buSzPct val="70000"/>
        <a:buFont typeface="Wingdings" panose="05000000000000000000" pitchFamily="2" charset="2"/>
        <a:buChar char="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90203" algn="l" defTabSz="257169" rtl="0" eaLnBrk="1" latinLnBrk="0" hangingPunct="1">
        <a:spcBef>
          <a:spcPts val="506"/>
        </a:spcBef>
        <a:buClr>
          <a:srgbClr val="CF2124"/>
        </a:buClr>
        <a:buSzPct val="110000"/>
        <a:buFont typeface="Calibri" panose="020F0502020204030204" pitchFamily="34" charset="0"/>
        <a:buChar char="─"/>
        <a:tabLst/>
        <a:defRPr sz="1575" kern="1200">
          <a:solidFill>
            <a:schemeClr val="tx1"/>
          </a:solidFill>
          <a:latin typeface="+mn-lt"/>
          <a:ea typeface="+mn-ea"/>
          <a:cs typeface="+mn-cs"/>
        </a:defRPr>
      </a:lvl2pPr>
      <a:lvl3pPr marL="803672" indent="-160735" algn="l" defTabSz="257169" rtl="0" eaLnBrk="1" latinLnBrk="0" hangingPunct="1">
        <a:spcBef>
          <a:spcPts val="338"/>
        </a:spcBef>
        <a:buClr>
          <a:srgbClr val="55493F"/>
        </a:buClr>
        <a:buSzPct val="110000"/>
        <a:buFont typeface="Arial"/>
        <a:buChar char="•"/>
        <a:tabLst/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900090" indent="-128585" algn="l" defTabSz="257169" rtl="0" eaLnBrk="1" latinLnBrk="0" hangingPunct="1">
        <a:spcBef>
          <a:spcPct val="20000"/>
        </a:spcBef>
        <a:buFont typeface="Arial"/>
        <a:buChar char="–"/>
        <a:defRPr sz="1125" kern="1200">
          <a:solidFill>
            <a:schemeClr val="tx1"/>
          </a:solidFill>
          <a:latin typeface="+mn-lt"/>
          <a:ea typeface="+mn-ea"/>
          <a:cs typeface="+mn-cs"/>
        </a:defRPr>
      </a:lvl4pPr>
      <a:lvl5pPr marL="1157258" indent="-128585" algn="l" defTabSz="257169" rtl="0" eaLnBrk="1" latinLnBrk="0" hangingPunct="1">
        <a:spcBef>
          <a:spcPct val="20000"/>
        </a:spcBef>
        <a:buFont typeface="Arial"/>
        <a:buChar char="»"/>
        <a:defRPr sz="1125" kern="1200">
          <a:solidFill>
            <a:schemeClr val="tx1"/>
          </a:solidFill>
          <a:latin typeface="+mn-lt"/>
          <a:ea typeface="+mn-ea"/>
          <a:cs typeface="+mn-cs"/>
        </a:defRPr>
      </a:lvl5pPr>
      <a:lvl6pPr marL="1414427" indent="-128585" algn="l" defTabSz="257169" rtl="0" eaLnBrk="1" latinLnBrk="0" hangingPunct="1">
        <a:spcBef>
          <a:spcPct val="20000"/>
        </a:spcBef>
        <a:buFont typeface="Arial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6pPr>
      <a:lvl7pPr marL="1671596" indent="-128585" algn="l" defTabSz="257169" rtl="0" eaLnBrk="1" latinLnBrk="0" hangingPunct="1">
        <a:spcBef>
          <a:spcPct val="20000"/>
        </a:spcBef>
        <a:buFont typeface="Arial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7pPr>
      <a:lvl8pPr marL="1928765" indent="-128585" algn="l" defTabSz="257169" rtl="0" eaLnBrk="1" latinLnBrk="0" hangingPunct="1">
        <a:spcBef>
          <a:spcPct val="20000"/>
        </a:spcBef>
        <a:buFont typeface="Arial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8pPr>
      <a:lvl9pPr marL="2185933" indent="-128585" algn="l" defTabSz="257169" rtl="0" eaLnBrk="1" latinLnBrk="0" hangingPunct="1">
        <a:spcBef>
          <a:spcPct val="20000"/>
        </a:spcBef>
        <a:buFont typeface="Arial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57169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69" algn="l" defTabSz="257169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38" algn="l" defTabSz="257169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06" algn="l" defTabSz="257169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675" algn="l" defTabSz="257169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43" algn="l" defTabSz="257169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12" algn="l" defTabSz="257169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180" algn="l" defTabSz="257169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349" algn="l" defTabSz="257169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9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9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9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9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9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9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en-US" dirty="0"/>
              <a:t>Individuals who are not U.S. Citizens </a:t>
            </a:r>
          </a:p>
          <a:p>
            <a:r>
              <a:rPr lang="en-US" altLang="en-US" dirty="0"/>
              <a:t>Pub 4012 – Tab L</a:t>
            </a:r>
          </a:p>
          <a:p>
            <a:r>
              <a:rPr lang="en-US" altLang="en-US" dirty="0"/>
              <a:t>Pub 4491 – Lesson 8</a:t>
            </a:r>
          </a:p>
          <a:p>
            <a:endParaRPr lang="en-US" alt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Unique Filing Status and Exemption Situations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578A470-F8AB-43A1-975E-A66600186CCD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/>
              <a:t>11-27-2019 v1a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9B505F4-6C03-40E5-B359-A1A8B59431A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NTTC Training ala NJ – TY2019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D82A862-66A6-4340-9CE3-AB4D68C5EBC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56DB09B-2E1E-48D6-BF38-233787F9BAB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34676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2607366" y="6265308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n-US"/>
              <a:t>NTTC Training ala NJ – TY2019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457204" y="6265308"/>
            <a:ext cx="702365" cy="365125"/>
          </a:xfrm>
        </p:spPr>
        <p:txBody>
          <a:bodyPr/>
          <a:lstStyle/>
          <a:p>
            <a:pPr>
              <a:defRPr/>
            </a:pPr>
            <a:fld id="{D27A3E91-E070-4981-B063-109CEA73F11C}" type="slidenum">
              <a:rPr lang="en-US" altLang="en-US" smtClean="0"/>
              <a:pPr>
                <a:defRPr/>
              </a:pPr>
              <a:t>10</a:t>
            </a:fld>
            <a:endParaRPr lang="en-US" alt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2"/>
          </p:nvPr>
        </p:nvSpPr>
        <p:spPr/>
        <p:txBody>
          <a:bodyPr>
            <a:normAutofit/>
          </a:bodyPr>
          <a:lstStyle/>
          <a:p>
            <a:r>
              <a:rPr lang="en-US" dirty="0"/>
              <a:t>Dual status individuals are </a:t>
            </a:r>
            <a:r>
              <a:rPr lang="en-US" b="1" dirty="0"/>
              <a:t>out of scope</a:t>
            </a:r>
            <a:endParaRPr lang="en-US" dirty="0"/>
          </a:p>
          <a:p>
            <a:r>
              <a:rPr lang="en-US" dirty="0"/>
              <a:t>Year in which change from nonresident to resident (or vice versa) considered dual status individual</a:t>
            </a:r>
          </a:p>
          <a:p>
            <a:pPr lvl="1"/>
            <a:r>
              <a:rPr lang="en-US" dirty="0"/>
              <a:t>File 1040NR for nonresident part of year</a:t>
            </a:r>
          </a:p>
          <a:p>
            <a:pPr lvl="1"/>
            <a:r>
              <a:rPr lang="en-US" dirty="0"/>
              <a:t>File 1040 for resident part of year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Does not apply to a nonresident spouse electing to be taxed as a resident for the full year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Dual Status Individuals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0668390-724E-4D85-BAAC-37EE1A5835CA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/>
              <a:t>11-27-2019 v1a</a:t>
            </a:r>
          </a:p>
        </p:txBody>
      </p:sp>
    </p:spTree>
    <p:extLst>
      <p:ext uri="{BB962C8B-B14F-4D97-AF65-F5344CB8AC3E}">
        <p14:creationId xmlns:p14="http://schemas.microsoft.com/office/powerpoint/2010/main" val="33275907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NTTC Training ala NJ – TY2019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7A3E91-E070-4981-B063-109CEA73F11C}" type="slidenum">
              <a:rPr lang="en-US" altLang="en-US" smtClean="0"/>
              <a:pPr>
                <a:defRPr/>
              </a:pPr>
              <a:t>11</a:t>
            </a:fld>
            <a:endParaRPr lang="en-US" alt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Intake Booklet</a:t>
            </a:r>
          </a:p>
        </p:txBody>
      </p:sp>
      <p:grpSp>
        <p:nvGrpSpPr>
          <p:cNvPr id="14" name="Group 13"/>
          <p:cNvGrpSpPr/>
          <p:nvPr/>
        </p:nvGrpSpPr>
        <p:grpSpPr>
          <a:xfrm>
            <a:off x="1562459" y="1828801"/>
            <a:ext cx="5780737" cy="3600449"/>
            <a:chOff x="559275" y="1389103"/>
            <a:chExt cx="7707649" cy="4976186"/>
          </a:xfrm>
        </p:grpSpPr>
        <p:pic>
          <p:nvPicPr>
            <p:cNvPr id="11" name="Picture 10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966565" y="1389104"/>
              <a:ext cx="7256642" cy="4976185"/>
            </a:xfrm>
            <a:prstGeom prst="rect">
              <a:avLst/>
            </a:prstGeom>
          </p:spPr>
        </p:pic>
        <p:grpSp>
          <p:nvGrpSpPr>
            <p:cNvPr id="12" name="Group 11"/>
            <p:cNvGrpSpPr/>
            <p:nvPr/>
          </p:nvGrpSpPr>
          <p:grpSpPr>
            <a:xfrm>
              <a:off x="559275" y="1389103"/>
              <a:ext cx="7707649" cy="1851436"/>
              <a:chOff x="483075" y="1398176"/>
              <a:chExt cx="7707649" cy="1851436"/>
            </a:xfrm>
          </p:grpSpPr>
          <p:sp>
            <p:nvSpPr>
              <p:cNvPr id="4" name="Rounded Rectangle 3"/>
              <p:cNvSpPr/>
              <p:nvPr/>
            </p:nvSpPr>
            <p:spPr>
              <a:xfrm>
                <a:off x="6666724" y="2590799"/>
                <a:ext cx="1524000" cy="658813"/>
              </a:xfrm>
              <a:prstGeom prst="roundRect">
                <a:avLst/>
              </a:prstGeom>
              <a:noFill/>
              <a:ln w="38100">
                <a:solidFill>
                  <a:srgbClr val="FF0000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>
                  <a:defRPr/>
                </a:pPr>
                <a:endParaRPr lang="en-US" altLang="en-US" sz="1350" dirty="0">
                  <a:cs typeface="Calibri" panose="020F0502020204030204" pitchFamily="34" charset="0"/>
                </a:endParaRPr>
              </a:p>
            </p:txBody>
          </p:sp>
          <p:cxnSp>
            <p:nvCxnSpPr>
              <p:cNvPr id="7" name="Straight Connector 6"/>
              <p:cNvCxnSpPr/>
              <p:nvPr/>
            </p:nvCxnSpPr>
            <p:spPr>
              <a:xfrm rot="10800000">
                <a:off x="4114798" y="1477161"/>
                <a:ext cx="3886203" cy="1113639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Straight Connector 8"/>
              <p:cNvCxnSpPr>
                <a:stCxn id="4" idx="1"/>
              </p:cNvCxnSpPr>
              <p:nvPr/>
            </p:nvCxnSpPr>
            <p:spPr>
              <a:xfrm flipH="1">
                <a:off x="4081144" y="2920206"/>
                <a:ext cx="2585580" cy="212617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" name="Rounded Rectangle 4"/>
              <p:cNvSpPr/>
              <p:nvPr/>
            </p:nvSpPr>
            <p:spPr>
              <a:xfrm>
                <a:off x="483075" y="1398176"/>
                <a:ext cx="3784122" cy="1737714"/>
              </a:xfrm>
              <a:prstGeom prst="roundRect">
                <a:avLst/>
              </a:prstGeom>
              <a:noFill/>
              <a:ln w="38100">
                <a:solidFill>
                  <a:srgbClr val="FF0000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>
                  <a:defRPr/>
                </a:pPr>
                <a:endParaRPr lang="en-US" altLang="en-US" sz="1350" dirty="0">
                  <a:solidFill>
                    <a:srgbClr val="000000"/>
                  </a:solidFill>
                  <a:cs typeface="Calibri" panose="020F0502020204030204" pitchFamily="34" charset="0"/>
                </a:endParaRPr>
              </a:p>
            </p:txBody>
          </p:sp>
        </p:grpSp>
        <p:grpSp>
          <p:nvGrpSpPr>
            <p:cNvPr id="20" name="Group 19"/>
            <p:cNvGrpSpPr/>
            <p:nvPr/>
          </p:nvGrpSpPr>
          <p:grpSpPr>
            <a:xfrm>
              <a:off x="609600" y="4191000"/>
              <a:ext cx="3924300" cy="2163511"/>
              <a:chOff x="762000" y="4237289"/>
              <a:chExt cx="3924300" cy="2163511"/>
            </a:xfrm>
          </p:grpSpPr>
          <p:pic>
            <p:nvPicPr>
              <p:cNvPr id="1032" name="Picture 8"/>
              <p:cNvPicPr>
                <a:picLocks noChangeAspect="1" noChangeArrowheads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b="39493"/>
              <a:stretch/>
            </p:blipFill>
            <p:spPr bwMode="auto">
              <a:xfrm>
                <a:off x="831441" y="4312308"/>
                <a:ext cx="1535112" cy="185578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grpSp>
            <p:nvGrpSpPr>
              <p:cNvPr id="19" name="Group 18"/>
              <p:cNvGrpSpPr/>
              <p:nvPr/>
            </p:nvGrpSpPr>
            <p:grpSpPr>
              <a:xfrm>
                <a:off x="762000" y="4237289"/>
                <a:ext cx="3924300" cy="2163511"/>
                <a:chOff x="762000" y="4237289"/>
                <a:chExt cx="3924300" cy="2163511"/>
              </a:xfrm>
            </p:grpSpPr>
            <p:sp>
              <p:nvSpPr>
                <p:cNvPr id="21" name="Rounded Rectangle 20"/>
                <p:cNvSpPr/>
                <p:nvPr/>
              </p:nvSpPr>
              <p:spPr>
                <a:xfrm>
                  <a:off x="3886200" y="5486400"/>
                  <a:ext cx="800100" cy="914400"/>
                </a:xfrm>
                <a:prstGeom prst="roundRect">
                  <a:avLst/>
                </a:prstGeom>
                <a:noFill/>
                <a:ln w="28575">
                  <a:solidFill>
                    <a:srgbClr val="FF0000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anchor="ctr"/>
                <a:lstStyle>
                  <a:lvl1pPr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algn="ctr" eaLnBrk="1" hangingPunct="1">
                    <a:defRPr/>
                  </a:pPr>
                  <a:endParaRPr lang="en-US" altLang="en-US" sz="1350" dirty="0">
                    <a:solidFill>
                      <a:srgbClr val="000000"/>
                    </a:solidFill>
                    <a:cs typeface="Calibri" panose="020F0502020204030204" pitchFamily="34" charset="0"/>
                  </a:endParaRPr>
                </a:p>
              </p:txBody>
            </p:sp>
            <p:cxnSp>
              <p:nvCxnSpPr>
                <p:cNvPr id="24" name="Straight Connector 23"/>
                <p:cNvCxnSpPr/>
                <p:nvPr/>
              </p:nvCxnSpPr>
              <p:spPr>
                <a:xfrm>
                  <a:off x="2133600" y="4237289"/>
                  <a:ext cx="2438400" cy="1249110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Straight Connector 26"/>
                <p:cNvCxnSpPr/>
                <p:nvPr/>
              </p:nvCxnSpPr>
              <p:spPr>
                <a:xfrm flipV="1">
                  <a:off x="2133600" y="6336817"/>
                  <a:ext cx="1752600" cy="63982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2" name="Rounded Rectangle 21"/>
                <p:cNvSpPr/>
                <p:nvPr/>
              </p:nvSpPr>
              <p:spPr>
                <a:xfrm>
                  <a:off x="762000" y="4237290"/>
                  <a:ext cx="1638300" cy="2163509"/>
                </a:xfrm>
                <a:prstGeom prst="roundRect">
                  <a:avLst/>
                </a:prstGeom>
                <a:noFill/>
                <a:ln w="28575"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>
                  <a:lvl1pPr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algn="ctr" eaLnBrk="1" hangingPunct="1">
                    <a:defRPr/>
                  </a:pPr>
                  <a:endParaRPr lang="en-US" altLang="en-US" sz="1350" dirty="0">
                    <a:solidFill>
                      <a:srgbClr val="FFFFFF"/>
                    </a:solidFill>
                    <a:cs typeface="Calibri" panose="020F0502020204030204" pitchFamily="34" charset="0"/>
                  </a:endParaRPr>
                </a:p>
              </p:txBody>
            </p:sp>
          </p:grpSp>
        </p:grpSp>
      </p:grpSp>
      <p:pic>
        <p:nvPicPr>
          <p:cNvPr id="23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2182" y="2009905"/>
            <a:ext cx="2532224" cy="10190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28C1585-A573-4B8A-A593-4526D940D1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11-27-2019 v1a</a:t>
            </a:r>
          </a:p>
        </p:txBody>
      </p:sp>
    </p:spTree>
    <p:extLst>
      <p:ext uri="{BB962C8B-B14F-4D97-AF65-F5344CB8AC3E}">
        <p14:creationId xmlns:p14="http://schemas.microsoft.com/office/powerpoint/2010/main" val="23385950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2607366" y="6265308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n-US"/>
              <a:t>NTTC Training ala NJ – TY2019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457204" y="6265308"/>
            <a:ext cx="702365" cy="365125"/>
          </a:xfrm>
        </p:spPr>
        <p:txBody>
          <a:bodyPr/>
          <a:lstStyle/>
          <a:p>
            <a:pPr>
              <a:defRPr/>
            </a:pPr>
            <a:fld id="{D27A3E91-E070-4981-B063-109CEA73F11C}" type="slidenum">
              <a:rPr lang="en-US" altLang="en-US" smtClean="0"/>
              <a:pPr>
                <a:defRPr/>
              </a:pPr>
              <a:t>12</a:t>
            </a:fld>
            <a:endParaRPr lang="en-US" alt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dirty="0"/>
              <a:t>For sites that prepare Form 1040NR returns for non-resident aliens</a:t>
            </a:r>
          </a:p>
          <a:p>
            <a:pPr lvl="1"/>
            <a:r>
              <a:rPr lang="en-US" dirty="0"/>
              <a:t>Requires two or more volunteers with Foreign Student Certification</a:t>
            </a:r>
          </a:p>
          <a:p>
            <a:pPr lvl="1"/>
            <a:r>
              <a:rPr lang="en-US" dirty="0"/>
              <a:t>Print Form 13614-NR from irs.gov and use it in place of pages 1 and 2 of Tax-Aide Intake Booklet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Form 1040NR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15234A2-25FA-477B-A4F4-E2FB57F49BA3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/>
              <a:t>11-27-2019 v1a</a:t>
            </a:r>
          </a:p>
        </p:txBody>
      </p:sp>
    </p:spTree>
    <p:extLst>
      <p:ext uri="{BB962C8B-B14F-4D97-AF65-F5344CB8AC3E}">
        <p14:creationId xmlns:p14="http://schemas.microsoft.com/office/powerpoint/2010/main" val="29856466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2607366" y="6265308"/>
            <a:ext cx="2895600" cy="365125"/>
          </a:xfrm>
        </p:spPr>
        <p:txBody>
          <a:bodyPr/>
          <a:lstStyle/>
          <a:p>
            <a:r>
              <a:rPr lang="en-US"/>
              <a:t>NTTC Training ala NJ – TY2019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4" y="6265308"/>
            <a:ext cx="702365" cy="365125"/>
          </a:xfrm>
        </p:spPr>
        <p:txBody>
          <a:bodyPr/>
          <a:lstStyle/>
          <a:p>
            <a:fld id="{D27A3E91-E070-4981-B063-109CEA73F11C}" type="slidenum">
              <a:rPr lang="en-US" altLang="en-US" smtClean="0"/>
              <a:pPr/>
              <a:t>13</a:t>
            </a:fld>
            <a:endParaRPr lang="en-US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2"/>
          </p:nvPr>
        </p:nvSpPr>
        <p:spPr/>
        <p:txBody>
          <a:bodyPr>
            <a:normAutofit/>
          </a:bodyPr>
          <a:lstStyle/>
          <a:p>
            <a:r>
              <a:rPr lang="en-US" dirty="0"/>
              <a:t>Treat spouse as nonresident alien and file HoH or MFS return</a:t>
            </a:r>
          </a:p>
          <a:p>
            <a:pPr lvl="1"/>
            <a:r>
              <a:rPr lang="en-US" b="1" dirty="0"/>
              <a:t>Cannot</a:t>
            </a:r>
            <a:r>
              <a:rPr lang="en-US" dirty="0"/>
              <a:t> file Single if lawfully married in any country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0000"/>
                </a:solidFill>
              </a:rPr>
              <a:t>OR</a:t>
            </a:r>
          </a:p>
          <a:p>
            <a:r>
              <a:rPr lang="en-US" dirty="0"/>
              <a:t>Election to treat spouse as resident alien on MFJ return and include worldwide income - </a:t>
            </a:r>
            <a:r>
              <a:rPr lang="en-US" b="1" dirty="0"/>
              <a:t>out of scope</a:t>
            </a:r>
          </a:p>
          <a:p>
            <a:pPr lvl="1"/>
            <a:r>
              <a:rPr lang="en-US" dirty="0"/>
              <a:t>Return in scope if election made in an earlier year</a:t>
            </a:r>
          </a:p>
          <a:p>
            <a:pPr lvl="1"/>
            <a:endParaRPr lang="en-US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Nonresident Alien Spouse</a:t>
            </a:r>
          </a:p>
        </p:txBody>
      </p:sp>
      <p:sp>
        <p:nvSpPr>
          <p:cNvPr id="7" name="Rectangle 6"/>
          <p:cNvSpPr/>
          <p:nvPr/>
        </p:nvSpPr>
        <p:spPr>
          <a:xfrm>
            <a:off x="5943600" y="1736127"/>
            <a:ext cx="2686050" cy="37842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50" b="1" dirty="0"/>
              <a:t>Pub 4012 Tab L and Pub 519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93E5C7F-845B-4EBE-A401-33557190DD4B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/>
              <a:t>11-27-2019 v1a</a:t>
            </a:r>
          </a:p>
        </p:txBody>
      </p:sp>
    </p:spTree>
    <p:extLst>
      <p:ext uri="{BB962C8B-B14F-4D97-AF65-F5344CB8AC3E}">
        <p14:creationId xmlns:p14="http://schemas.microsoft.com/office/powerpoint/2010/main" val="14500768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607366" y="6265308"/>
            <a:ext cx="2895600" cy="365125"/>
          </a:xfrm>
        </p:spPr>
        <p:txBody>
          <a:bodyPr/>
          <a:lstStyle/>
          <a:p>
            <a:r>
              <a:rPr lang="en-US"/>
              <a:t>NTTC Training ala NJ – TY2019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457204" y="6265308"/>
            <a:ext cx="702365" cy="365125"/>
          </a:xfrm>
        </p:spPr>
        <p:txBody>
          <a:bodyPr/>
          <a:lstStyle/>
          <a:p>
            <a:fld id="{D27A3E91-E070-4981-B063-109CEA73F11C}" type="slidenum">
              <a:rPr lang="en-US" altLang="en-US" smtClean="0"/>
              <a:pPr/>
              <a:t>14</a:t>
            </a:fld>
            <a:endParaRPr lang="en-US" altLang="en-US" dirty="0"/>
          </a:p>
        </p:txBody>
      </p:sp>
      <p:sp>
        <p:nvSpPr>
          <p:cNvPr id="21507" name="Content Placeholder 2"/>
          <p:cNvSpPr>
            <a:spLocks noGrp="1"/>
          </p:cNvSpPr>
          <p:nvPr>
            <p:ph sz="quarter" idx="12"/>
          </p:nvPr>
        </p:nvSpPr>
        <p:spPr>
          <a:xfrm>
            <a:off x="800103" y="2057400"/>
            <a:ext cx="7543798" cy="3543300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en-US" altLang="en-US" b="1" dirty="0"/>
              <a:t>If</a:t>
            </a:r>
          </a:p>
          <a:p>
            <a:pPr lvl="1">
              <a:lnSpc>
                <a:spcPct val="110000"/>
              </a:lnSpc>
            </a:pPr>
            <a:r>
              <a:rPr lang="en-US" altLang="en-US" dirty="0"/>
              <a:t>Taxpayer is U.S. citizen or resident alien for entire year</a:t>
            </a:r>
          </a:p>
          <a:p>
            <a:pPr marL="427435" lvl="1" indent="0">
              <a:lnSpc>
                <a:spcPct val="110000"/>
              </a:lnSpc>
              <a:buNone/>
            </a:pPr>
            <a:r>
              <a:rPr lang="en-US" altLang="en-US" b="1" dirty="0"/>
              <a:t>And</a:t>
            </a:r>
          </a:p>
          <a:p>
            <a:pPr lvl="1">
              <a:lnSpc>
                <a:spcPct val="110000"/>
              </a:lnSpc>
            </a:pPr>
            <a:r>
              <a:rPr lang="en-US" altLang="en-US" dirty="0"/>
              <a:t>Nonresident spouse chooses not to file MFJ, </a:t>
            </a:r>
          </a:p>
          <a:p>
            <a:pPr>
              <a:lnSpc>
                <a:spcPct val="110000"/>
              </a:lnSpc>
            </a:pPr>
            <a:r>
              <a:rPr lang="en-US" altLang="en-US" dirty="0"/>
              <a:t>Then taxpayer can file as Head of Household</a:t>
            </a:r>
          </a:p>
          <a:p>
            <a:pPr>
              <a:lnSpc>
                <a:spcPct val="110000"/>
              </a:lnSpc>
            </a:pPr>
            <a:r>
              <a:rPr lang="en-US" altLang="en-US" dirty="0"/>
              <a:t>But cannot claim EIC (both taxpayer and spouse must have valid SSNs)</a:t>
            </a:r>
          </a:p>
          <a:p>
            <a:pPr lvl="1"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en-US" altLang="en-US" dirty="0"/>
              <a:t>Indicate not eligible for EIC in TaxSlayer</a:t>
            </a:r>
          </a:p>
          <a:p>
            <a:pPr marL="0" indent="0">
              <a:lnSpc>
                <a:spcPct val="110000"/>
              </a:lnSpc>
              <a:buNone/>
            </a:pPr>
            <a:endParaRPr lang="en-US" alt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Head of Household Special Rule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D5EB2F5-7133-4341-9E10-00DD607B2EE6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/>
              <a:t>11-27-2019 v1a</a:t>
            </a:r>
          </a:p>
        </p:txBody>
      </p:sp>
    </p:spTree>
    <p:extLst>
      <p:ext uri="{BB962C8B-B14F-4D97-AF65-F5344CB8AC3E}">
        <p14:creationId xmlns:p14="http://schemas.microsoft.com/office/powerpoint/2010/main" val="205520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607366" y="6265308"/>
            <a:ext cx="2895600" cy="365125"/>
          </a:xfrm>
        </p:spPr>
        <p:txBody>
          <a:bodyPr/>
          <a:lstStyle/>
          <a:p>
            <a:r>
              <a:rPr lang="en-US"/>
              <a:t>NTTC Training ala NJ – TY2019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457204" y="6265308"/>
            <a:ext cx="702365" cy="365125"/>
          </a:xfrm>
        </p:spPr>
        <p:txBody>
          <a:bodyPr/>
          <a:lstStyle/>
          <a:p>
            <a:fld id="{D27A3E91-E070-4981-B063-109CEA73F11C}" type="slidenum">
              <a:rPr lang="en-US" altLang="en-US" smtClean="0"/>
              <a:pPr/>
              <a:t>15</a:t>
            </a:fld>
            <a:endParaRPr lang="en-US" altLang="en-US" dirty="0"/>
          </a:p>
        </p:txBody>
      </p:sp>
      <p:sp>
        <p:nvSpPr>
          <p:cNvPr id="22531" name="Content Placeholder 2"/>
          <p:cNvSpPr>
            <a:spLocks noGrp="1"/>
          </p:cNvSpPr>
          <p:nvPr>
            <p:ph sz="quarter" idx="12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Exemption deductions are suspended for 2018 – 2025</a:t>
            </a:r>
          </a:p>
          <a:p>
            <a:r>
              <a:rPr lang="en-US" altLang="en-US" dirty="0"/>
              <a:t>Spouse is </a:t>
            </a:r>
            <a:r>
              <a:rPr lang="en-US" altLang="en-US" b="1" dirty="0"/>
              <a:t>never</a:t>
            </a:r>
            <a:r>
              <a:rPr lang="en-US" altLang="en-US" dirty="0"/>
              <a:t> a dependent so cannot claim Credit for Other Dependents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Nonresident Spouse’s Exemption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E0C69AA-4646-4EC3-B0FA-C05BB7A0AB76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/>
              <a:t>11-27-2019 v1a</a:t>
            </a:r>
          </a:p>
        </p:txBody>
      </p:sp>
    </p:spTree>
    <p:extLst>
      <p:ext uri="{BB962C8B-B14F-4D97-AF65-F5344CB8AC3E}">
        <p14:creationId xmlns:p14="http://schemas.microsoft.com/office/powerpoint/2010/main" val="297263180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607366" y="6265308"/>
            <a:ext cx="2895600" cy="365125"/>
          </a:xfrm>
        </p:spPr>
        <p:txBody>
          <a:bodyPr/>
          <a:lstStyle/>
          <a:p>
            <a:r>
              <a:rPr lang="en-US"/>
              <a:t>NTTC Training ala NJ – TY2019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457204" y="6265308"/>
            <a:ext cx="702365" cy="365125"/>
          </a:xfrm>
        </p:spPr>
        <p:txBody>
          <a:bodyPr/>
          <a:lstStyle/>
          <a:p>
            <a:fld id="{D27A3E91-E070-4981-B063-109CEA73F11C}" type="slidenum">
              <a:rPr lang="en-US" altLang="en-US" smtClean="0"/>
              <a:pPr/>
              <a:t>16</a:t>
            </a:fld>
            <a:endParaRPr lang="en-US" altLang="en-US" dirty="0"/>
          </a:p>
        </p:txBody>
      </p:sp>
      <p:sp>
        <p:nvSpPr>
          <p:cNvPr id="24579" name="Content Placeholder 2"/>
          <p:cNvSpPr>
            <a:spLocks noGrp="1"/>
          </p:cNvSpPr>
          <p:nvPr>
            <p:ph sz="quarter" idx="12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Nonresident alien stepchild is not a dependent </a:t>
            </a:r>
            <a:r>
              <a:rPr lang="en-US" altLang="en-US" b="1" dirty="0"/>
              <a:t>unless child is resident of Canada or Mexico</a:t>
            </a:r>
          </a:p>
          <a:p>
            <a:r>
              <a:rPr lang="en-US" altLang="en-US" dirty="0"/>
              <a:t>A </a:t>
            </a:r>
            <a:r>
              <a:rPr lang="en-US" altLang="en-US" b="1" dirty="0"/>
              <a:t>resident</a:t>
            </a:r>
            <a:r>
              <a:rPr lang="en-US" altLang="en-US" dirty="0"/>
              <a:t> alien stepchild can be a dependent (if all tests are met) </a:t>
            </a:r>
          </a:p>
          <a:p>
            <a:r>
              <a:rPr lang="en-US" altLang="en-US" dirty="0"/>
              <a:t>Dependent must have SSN, ITIN or ATIN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en-US" dirty="0"/>
              <a:t>Determine residency status first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Claiming a Nonresident Dependent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8CF4153-F90D-4DD7-A664-1FB0834A948C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/>
              <a:t>11-27-2019 v1a</a:t>
            </a:r>
          </a:p>
        </p:txBody>
      </p:sp>
    </p:spTree>
    <p:extLst>
      <p:ext uri="{BB962C8B-B14F-4D97-AF65-F5344CB8AC3E}">
        <p14:creationId xmlns:p14="http://schemas.microsoft.com/office/powerpoint/2010/main" val="229706058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2607366" y="6265308"/>
            <a:ext cx="2895600" cy="365125"/>
          </a:xfrm>
        </p:spPr>
        <p:txBody>
          <a:bodyPr/>
          <a:lstStyle/>
          <a:p>
            <a:r>
              <a:rPr lang="en-US"/>
              <a:t>NTTC Training ala NJ – TY2019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457204" y="6265308"/>
            <a:ext cx="702365" cy="365125"/>
          </a:xfrm>
        </p:spPr>
        <p:txBody>
          <a:bodyPr/>
          <a:lstStyle/>
          <a:p>
            <a:fld id="{D27A3E91-E070-4981-B063-109CEA73F11C}" type="slidenum">
              <a:rPr lang="en-US" altLang="en-US" smtClean="0"/>
              <a:pPr/>
              <a:t>17</a:t>
            </a:fld>
            <a:endParaRPr lang="en-US" alt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altLang="en-US" dirty="0"/>
              <a:t>Qualifying child for child tax credit must be a U.S. citizen, national or resident</a:t>
            </a:r>
          </a:p>
          <a:p>
            <a:r>
              <a:rPr lang="en-US" altLang="en-US" dirty="0"/>
              <a:t>Nonresident dependent living in Canada or Mexico</a:t>
            </a:r>
          </a:p>
          <a:p>
            <a:pPr lvl="1"/>
            <a:r>
              <a:rPr lang="en-US" altLang="en-US" dirty="0"/>
              <a:t>Select </a:t>
            </a:r>
            <a:r>
              <a:rPr lang="en-US" altLang="en-US" i="1" dirty="0"/>
              <a:t>Lived in Canada </a:t>
            </a:r>
            <a:r>
              <a:rPr lang="en-US" altLang="en-US" dirty="0"/>
              <a:t>or </a:t>
            </a:r>
            <a:r>
              <a:rPr lang="en-US" altLang="en-US" i="1" dirty="0"/>
              <a:t>Lived in Mexico </a:t>
            </a:r>
            <a:r>
              <a:rPr lang="en-US" altLang="en-US" dirty="0"/>
              <a:t>on dependents page from dropdown – number of months in home </a:t>
            </a:r>
          </a:p>
          <a:p>
            <a:pPr lvl="1"/>
            <a:r>
              <a:rPr lang="en-US" altLang="en-US" dirty="0" err="1"/>
              <a:t>TaxSlayer</a:t>
            </a:r>
            <a:r>
              <a:rPr lang="en-US" altLang="en-US" dirty="0"/>
              <a:t> denies child tax credit (and credit for other dependents)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No Child Tax Credit for Nonresident Dependent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1C0A16A-47A1-4F05-B324-806FD944F6FF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/>
              <a:t>11-27-2019 v1a</a:t>
            </a:r>
          </a:p>
        </p:txBody>
      </p:sp>
    </p:spTree>
    <p:extLst>
      <p:ext uri="{BB962C8B-B14F-4D97-AF65-F5344CB8AC3E}">
        <p14:creationId xmlns:p14="http://schemas.microsoft.com/office/powerpoint/2010/main" val="32724061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2607366" y="6265308"/>
            <a:ext cx="2895600" cy="365125"/>
          </a:xfrm>
        </p:spPr>
        <p:txBody>
          <a:bodyPr/>
          <a:lstStyle/>
          <a:p>
            <a:r>
              <a:rPr lang="en-US"/>
              <a:t>NTTC Training ala NJ – TY2019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457204" y="6265308"/>
            <a:ext cx="702365" cy="365125"/>
          </a:xfrm>
        </p:spPr>
        <p:txBody>
          <a:bodyPr/>
          <a:lstStyle/>
          <a:p>
            <a:fld id="{D27A3E91-E070-4981-B063-109CEA73F11C}" type="slidenum">
              <a:rPr lang="en-US" altLang="en-US" smtClean="0"/>
              <a:pPr/>
              <a:t>18</a:t>
            </a:fld>
            <a:endParaRPr lang="en-US" alt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altLang="en-US" dirty="0"/>
              <a:t>Dependent must be a U.S. citizen, national or resident</a:t>
            </a:r>
          </a:p>
          <a:p>
            <a:r>
              <a:rPr lang="en-US" altLang="en-US" dirty="0"/>
              <a:t>Dependent must have SSN, ITIN or ATIN</a:t>
            </a:r>
          </a:p>
          <a:p>
            <a:r>
              <a:rPr lang="en-US" altLang="en-US" dirty="0"/>
              <a:t>A resident of Canada or Mexico?</a:t>
            </a:r>
          </a:p>
          <a:p>
            <a:pPr lvl="1"/>
            <a:r>
              <a:rPr lang="en-US" altLang="en-US" dirty="0"/>
              <a:t>Can be a dependent (e.g. for medical expense deduction)</a:t>
            </a:r>
          </a:p>
          <a:p>
            <a:pPr lvl="1"/>
            <a:r>
              <a:rPr lang="en-US" altLang="en-US" dirty="0"/>
              <a:t>Cannot get child tax credit or credit for other dependent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No Credit for Other Dependent for </a:t>
            </a:r>
            <a:br>
              <a:rPr lang="en-US" dirty="0"/>
            </a:br>
            <a:r>
              <a:rPr lang="en-US" dirty="0"/>
              <a:t>Nonresident Alien Dependent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30A4E16-54B6-4F9E-95CC-2B2E84F110DE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/>
              <a:t>11-27-2019 v1a</a:t>
            </a:r>
          </a:p>
        </p:txBody>
      </p:sp>
    </p:spTree>
    <p:extLst>
      <p:ext uri="{BB962C8B-B14F-4D97-AF65-F5344CB8AC3E}">
        <p14:creationId xmlns:p14="http://schemas.microsoft.com/office/powerpoint/2010/main" val="418949884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607366" y="6265308"/>
            <a:ext cx="2895600" cy="365125"/>
          </a:xfrm>
        </p:spPr>
        <p:txBody>
          <a:bodyPr/>
          <a:lstStyle/>
          <a:p>
            <a:r>
              <a:rPr lang="en-US"/>
              <a:t>NTTC Training ala NJ – TY2019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457204" y="6265308"/>
            <a:ext cx="702365" cy="365125"/>
          </a:xfrm>
        </p:spPr>
        <p:txBody>
          <a:bodyPr/>
          <a:lstStyle/>
          <a:p>
            <a:fld id="{D27A3E91-E070-4981-B063-109CEA73F11C}" type="slidenum">
              <a:rPr lang="en-US" altLang="en-US" smtClean="0"/>
              <a:pPr/>
              <a:t>19</a:t>
            </a:fld>
            <a:endParaRPr lang="en-US" altLang="en-US" dirty="0"/>
          </a:p>
        </p:txBody>
      </p:sp>
      <p:sp>
        <p:nvSpPr>
          <p:cNvPr id="24583" name="Content Placeholder 2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altLang="en-US" dirty="0"/>
              <a:t>Adopted nonresident alien child is a dependent if lived with taxpayer entire year</a:t>
            </a:r>
          </a:p>
          <a:p>
            <a:r>
              <a:rPr lang="en-US" altLang="en-US" dirty="0"/>
              <a:t>Adopted dependent must have SSN, ITIN or ATIN by due date of return according to rules for U.S. citizen taxpayers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Claiming an Adopted Dependent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6DFA4F2-250B-4022-B427-F4D43439F77F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/>
              <a:t>11-27-2019 v1a</a:t>
            </a:r>
          </a:p>
        </p:txBody>
      </p:sp>
    </p:spTree>
    <p:extLst>
      <p:ext uri="{BB962C8B-B14F-4D97-AF65-F5344CB8AC3E}">
        <p14:creationId xmlns:p14="http://schemas.microsoft.com/office/powerpoint/2010/main" val="4262874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2607366" y="6265308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n-US"/>
              <a:t>NTTC Training ala NJ – TY2019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457204" y="6265308"/>
            <a:ext cx="702365" cy="365125"/>
          </a:xfrm>
        </p:spPr>
        <p:txBody>
          <a:bodyPr/>
          <a:lstStyle/>
          <a:p>
            <a:pPr>
              <a:defRPr/>
            </a:pPr>
            <a:fld id="{D27A3E91-E070-4981-B063-109CEA73F11C}" type="slidenum">
              <a:rPr lang="en-US" altLang="en-US" smtClean="0"/>
              <a:pPr>
                <a:defRPr/>
              </a:pPr>
              <a:t>2</a:t>
            </a:fld>
            <a:endParaRPr lang="en-US" alt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2"/>
          </p:nvPr>
        </p:nvSpPr>
        <p:spPr/>
        <p:txBody>
          <a:bodyPr>
            <a:normAutofit/>
          </a:bodyPr>
          <a:lstStyle/>
          <a:p>
            <a:r>
              <a:rPr lang="en-US" dirty="0"/>
              <a:t>Resident and nonresident alien defined</a:t>
            </a:r>
          </a:p>
          <a:p>
            <a:r>
              <a:rPr lang="en-US" dirty="0"/>
              <a:t>Green card test</a:t>
            </a:r>
          </a:p>
          <a:p>
            <a:r>
              <a:rPr lang="en-US" dirty="0"/>
              <a:t>Substantial presence test</a:t>
            </a:r>
          </a:p>
          <a:p>
            <a:r>
              <a:rPr lang="en-US" dirty="0"/>
              <a:t>Nonresident alien spouse</a:t>
            </a:r>
          </a:p>
          <a:p>
            <a:r>
              <a:rPr lang="en-US" dirty="0"/>
              <a:t>Nonresident alien dependent </a:t>
            </a:r>
          </a:p>
          <a:p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Lesson Topics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FE338E9-A6BC-4DC4-B6D8-1FF3E067085F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/>
              <a:t>11-27-2019 v1a</a:t>
            </a:r>
          </a:p>
        </p:txBody>
      </p:sp>
    </p:spTree>
    <p:extLst>
      <p:ext uri="{BB962C8B-B14F-4D97-AF65-F5344CB8AC3E}">
        <p14:creationId xmlns:p14="http://schemas.microsoft.com/office/powerpoint/2010/main" val="185072109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07366" y="6265308"/>
            <a:ext cx="2895600" cy="365125"/>
          </a:xfrm>
        </p:spPr>
        <p:txBody>
          <a:bodyPr/>
          <a:lstStyle/>
          <a:p>
            <a:r>
              <a:rPr lang="en-US"/>
              <a:t>NTTC Training ala NJ – TY2019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4" y="6265308"/>
            <a:ext cx="702365" cy="365125"/>
          </a:xfrm>
        </p:spPr>
        <p:txBody>
          <a:bodyPr/>
          <a:lstStyle/>
          <a:p>
            <a:fld id="{D27A3E91-E070-4981-B063-109CEA73F11C}" type="slidenum">
              <a:rPr lang="en-US" altLang="en-US" smtClean="0"/>
              <a:pPr/>
              <a:t>20</a:t>
            </a:fld>
            <a:endParaRPr lang="en-US" altLang="en-US" dirty="0"/>
          </a:p>
        </p:txBody>
      </p:sp>
      <p:sp>
        <p:nvSpPr>
          <p:cNvPr id="26631" name="Content Placeholder 2"/>
          <p:cNvSpPr>
            <a:spLocks noGrp="1"/>
          </p:cNvSpPr>
          <p:nvPr>
            <p:ph sz="quarter" idx="12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Both taxpayer and spouse must be citizens or residents for entire year (even if filing HoH)</a:t>
            </a:r>
          </a:p>
          <a:p>
            <a:r>
              <a:rPr lang="en-US" altLang="en-US" dirty="0"/>
              <a:t>Check if spouse nonresident alien during the year in personal information section</a:t>
            </a:r>
          </a:p>
          <a:p>
            <a:endParaRPr lang="en-US" altLang="en-US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altLang="en-US" dirty="0"/>
              <a:t>Can claim EIC if spouse elects to be taxed as a resident</a:t>
            </a:r>
          </a:p>
          <a:p>
            <a:pPr lvl="1"/>
            <a:r>
              <a:rPr lang="en-US" altLang="en-US" dirty="0"/>
              <a:t>Taxpayer, </a:t>
            </a:r>
            <a:r>
              <a:rPr lang="en-US" altLang="en-US" b="1" dirty="0"/>
              <a:t>spouse</a:t>
            </a:r>
            <a:r>
              <a:rPr lang="en-US" altLang="en-US" dirty="0"/>
              <a:t> and claimed dependents </a:t>
            </a:r>
            <a:r>
              <a:rPr lang="en-US" altLang="en-US" b="1" dirty="0"/>
              <a:t>must</a:t>
            </a:r>
            <a:r>
              <a:rPr lang="en-US" altLang="en-US" dirty="0"/>
              <a:t> have SSNs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EIC with Nonresident Spouse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00250" y="3829050"/>
            <a:ext cx="4725584" cy="342900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C7DAC8F-E762-4692-A98A-0D1DE7218CDA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/>
              <a:t>11-27-2019 v1a</a:t>
            </a:r>
          </a:p>
        </p:txBody>
      </p:sp>
    </p:spTree>
    <p:extLst>
      <p:ext uri="{BB962C8B-B14F-4D97-AF65-F5344CB8AC3E}">
        <p14:creationId xmlns:p14="http://schemas.microsoft.com/office/powerpoint/2010/main" val="318187870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607366" y="6265308"/>
            <a:ext cx="2895600" cy="365125"/>
          </a:xfrm>
        </p:spPr>
        <p:txBody>
          <a:bodyPr/>
          <a:lstStyle/>
          <a:p>
            <a:r>
              <a:rPr lang="en-US"/>
              <a:t>NTTC Training ala NJ – TY2019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457204" y="6265308"/>
            <a:ext cx="702365" cy="365125"/>
          </a:xfrm>
        </p:spPr>
        <p:txBody>
          <a:bodyPr/>
          <a:lstStyle/>
          <a:p>
            <a:fld id="{D27A3E91-E070-4981-B063-109CEA73F11C}" type="slidenum">
              <a:rPr lang="en-US" altLang="en-US" smtClean="0"/>
              <a:pPr/>
              <a:t>21</a:t>
            </a:fld>
            <a:endParaRPr lang="en-US" altLang="en-US" dirty="0"/>
          </a:p>
        </p:txBody>
      </p:sp>
      <p:sp>
        <p:nvSpPr>
          <p:cNvPr id="28675" name="Content Placeholder 2"/>
          <p:cNvSpPr>
            <a:spLocks noGrp="1"/>
          </p:cNvSpPr>
          <p:nvPr>
            <p:ph sz="quarter" idx="12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If electing MFJ with nonresident spouse, verify written declaration made in prior year is attached</a:t>
            </a:r>
          </a:p>
          <a:p>
            <a:pPr lvl="1"/>
            <a:r>
              <a:rPr lang="en-US" altLang="en-US" dirty="0"/>
              <a:t>Current year election </a:t>
            </a:r>
            <a:r>
              <a:rPr lang="en-US" altLang="en-US" b="1" dirty="0"/>
              <a:t>out of scope</a:t>
            </a:r>
          </a:p>
          <a:p>
            <a:r>
              <a:rPr lang="en-US" altLang="en-US" dirty="0"/>
              <a:t>If MFJ, verify worldwide income included and correctly converted to U.S. dollars</a:t>
            </a:r>
          </a:p>
          <a:p>
            <a:r>
              <a:rPr lang="en-US" altLang="en-US" dirty="0"/>
              <a:t>No EIC claimed, unless filing MFJ and everyone being claimed for EIC has valid SSN – including taxpayer and spouse</a:t>
            </a:r>
          </a:p>
          <a:p>
            <a:pPr>
              <a:buNone/>
            </a:pPr>
            <a:endParaRPr lang="en-US" alt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Quality Review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8A669C6-B334-4DA1-8A42-BB278071FC38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/>
              <a:t>11-27-2019 v1a</a:t>
            </a:r>
          </a:p>
        </p:txBody>
      </p:sp>
    </p:spTree>
    <p:extLst>
      <p:ext uri="{BB962C8B-B14F-4D97-AF65-F5344CB8AC3E}">
        <p14:creationId xmlns:p14="http://schemas.microsoft.com/office/powerpoint/2010/main" val="71869994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6ip5jGL4T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00300" y="1828800"/>
            <a:ext cx="3771900" cy="3771900"/>
          </a:xfrm>
          <a:prstGeom prst="rect">
            <a:avLst/>
          </a:prstGeom>
        </p:spPr>
      </p:pic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5372101" y="2514600"/>
            <a:ext cx="2220029" cy="685800"/>
          </a:xfrm>
          <a:effectLst>
            <a:outerShdw blurRad="152400" dist="317500" dir="5400000" sx="90000" sy="-19000" rotWithShape="0">
              <a:schemeClr val="accent2">
                <a:lumMod val="75000"/>
                <a:alpha val="15000"/>
              </a:schemeClr>
            </a:outerShdw>
          </a:effectLst>
        </p:spPr>
        <p:txBody>
          <a:bodyPr/>
          <a:lstStyle/>
          <a:p>
            <a:pPr marL="0" indent="0">
              <a:buNone/>
            </a:pPr>
            <a:r>
              <a:rPr lang="en-US" sz="2925" b="1" dirty="0"/>
              <a:t>Comments?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1543050" y="2514600"/>
            <a:ext cx="2271713" cy="685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925" b="1" dirty="0"/>
              <a:t>Questions?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Unique Filing Status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NTTC Training ala NJ – TY2019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0C9A66D-0740-46AE-AF28-7DC40DFC1B92}" type="slidenum">
              <a:rPr lang="en-US" altLang="en-US" smtClean="0"/>
              <a:pPr/>
              <a:t>22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9311459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607366" y="6265308"/>
            <a:ext cx="2895600" cy="365125"/>
          </a:xfrm>
        </p:spPr>
        <p:txBody>
          <a:bodyPr/>
          <a:lstStyle/>
          <a:p>
            <a:r>
              <a:rPr lang="en-US"/>
              <a:t>NTTC Training ala NJ – TY2019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457204" y="6265308"/>
            <a:ext cx="702365" cy="365125"/>
          </a:xfrm>
        </p:spPr>
        <p:txBody>
          <a:bodyPr/>
          <a:lstStyle/>
          <a:p>
            <a:fld id="{D27A3E91-E070-4981-B063-109CEA73F11C}" type="slidenum">
              <a:rPr lang="en-US" altLang="en-US" smtClean="0"/>
              <a:pPr/>
              <a:t>3</a:t>
            </a:fld>
            <a:endParaRPr lang="en-US" altLang="en-US" dirty="0"/>
          </a:p>
        </p:txBody>
      </p:sp>
      <p:sp>
        <p:nvSpPr>
          <p:cNvPr id="19459" name="Content Placeholder 2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altLang="en-US" dirty="0"/>
              <a:t>Resident alien taxed same as U.S. citizen – on worldwide income (Form 1040)</a:t>
            </a:r>
          </a:p>
          <a:p>
            <a:r>
              <a:rPr lang="en-US" altLang="en-US" dirty="0"/>
              <a:t>Nonresident aliens generally taxed on U.S. income only (Form 1040NR </a:t>
            </a:r>
            <a:r>
              <a:rPr lang="en-US" altLang="en-US" b="1" dirty="0"/>
              <a:t>out of scope </a:t>
            </a:r>
            <a:r>
              <a:rPr lang="en-US" altLang="en-US" dirty="0"/>
              <a:t>without Foreign Student certification)</a:t>
            </a:r>
          </a:p>
          <a:p>
            <a:pPr lvl="1"/>
            <a:endParaRPr lang="en-US" alt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Resident or Nonresident Defined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F8DAFC7-4F58-4B18-B64C-4B56B1C113D7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/>
              <a:t>11-27-2019 v1a</a:t>
            </a:r>
          </a:p>
        </p:txBody>
      </p:sp>
    </p:spTree>
    <p:extLst>
      <p:ext uri="{BB962C8B-B14F-4D97-AF65-F5344CB8AC3E}">
        <p14:creationId xmlns:p14="http://schemas.microsoft.com/office/powerpoint/2010/main" val="12900358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607366" y="6265308"/>
            <a:ext cx="2895600" cy="365125"/>
          </a:xfrm>
        </p:spPr>
        <p:txBody>
          <a:bodyPr/>
          <a:lstStyle/>
          <a:p>
            <a:r>
              <a:rPr lang="en-US"/>
              <a:t>NTTC Training ala NJ – TY2019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457204" y="6265308"/>
            <a:ext cx="702365" cy="365125"/>
          </a:xfrm>
        </p:spPr>
        <p:txBody>
          <a:bodyPr/>
          <a:lstStyle/>
          <a:p>
            <a:fld id="{D27A3E91-E070-4981-B063-109CEA73F11C}" type="slidenum">
              <a:rPr lang="en-US" altLang="en-US" smtClean="0"/>
              <a:pPr/>
              <a:t>4</a:t>
            </a:fld>
            <a:endParaRPr lang="en-US" altLang="en-US" dirty="0"/>
          </a:p>
        </p:txBody>
      </p:sp>
      <p:sp>
        <p:nvSpPr>
          <p:cNvPr id="7175" name="Content Placeholder 2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altLang="en-US" dirty="0"/>
              <a:t>Alien any individual who is </a:t>
            </a:r>
            <a:r>
              <a:rPr lang="en-US" altLang="en-US" b="1" dirty="0">
                <a:solidFill>
                  <a:srgbClr val="000000"/>
                </a:solidFill>
              </a:rPr>
              <a:t>not</a:t>
            </a:r>
            <a:r>
              <a:rPr lang="en-US" altLang="en-US" dirty="0"/>
              <a:t> a U.S. citizen or U.S. national </a:t>
            </a:r>
          </a:p>
          <a:p>
            <a:r>
              <a:rPr lang="en-US" altLang="en-US" dirty="0"/>
              <a:t>Nonresident alien is an alien who has not passed</a:t>
            </a:r>
          </a:p>
          <a:p>
            <a:pPr lvl="1"/>
            <a:r>
              <a:rPr lang="en-US" altLang="en-US" dirty="0"/>
              <a:t>Green card test </a:t>
            </a:r>
            <a:r>
              <a:rPr lang="en-US" altLang="en-US" b="1" dirty="0"/>
              <a:t>or</a:t>
            </a:r>
            <a:r>
              <a:rPr lang="en-US" altLang="en-US" dirty="0"/>
              <a:t> </a:t>
            </a:r>
          </a:p>
          <a:p>
            <a:pPr lvl="1"/>
            <a:r>
              <a:rPr lang="en-US" altLang="en-US" dirty="0"/>
              <a:t>Substantial presence test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Alien Defined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B3C57CF-DF2A-4AD1-9E6B-C9C4BFD4F375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/>
              <a:t>11-27-2019 v1a</a:t>
            </a:r>
          </a:p>
        </p:txBody>
      </p:sp>
    </p:spTree>
    <p:extLst>
      <p:ext uri="{BB962C8B-B14F-4D97-AF65-F5344CB8AC3E}">
        <p14:creationId xmlns:p14="http://schemas.microsoft.com/office/powerpoint/2010/main" val="24177056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607366" y="6265308"/>
            <a:ext cx="2895600" cy="365125"/>
          </a:xfrm>
        </p:spPr>
        <p:txBody>
          <a:bodyPr/>
          <a:lstStyle/>
          <a:p>
            <a:r>
              <a:rPr lang="en-US"/>
              <a:t>NTTC Training ala NJ – TY2019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457204" y="6265308"/>
            <a:ext cx="702365" cy="365125"/>
          </a:xfrm>
        </p:spPr>
        <p:txBody>
          <a:bodyPr/>
          <a:lstStyle/>
          <a:p>
            <a:fld id="{D27A3E91-E070-4981-B063-109CEA73F11C}" type="slidenum">
              <a:rPr lang="en-US" altLang="en-US" smtClean="0"/>
              <a:pPr/>
              <a:t>5</a:t>
            </a:fld>
            <a:endParaRPr lang="en-US" altLang="en-US" dirty="0"/>
          </a:p>
        </p:txBody>
      </p:sp>
      <p:sp>
        <p:nvSpPr>
          <p:cNvPr id="13315" name="Content Placeholder 2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altLang="en-US" dirty="0"/>
              <a:t>Individual born in United States</a:t>
            </a:r>
          </a:p>
          <a:p>
            <a:r>
              <a:rPr lang="en-US" altLang="en-US" dirty="0"/>
              <a:t>Individual whose parent is a U.S. citizen</a:t>
            </a:r>
          </a:p>
          <a:p>
            <a:r>
              <a:rPr lang="en-US" altLang="en-US" dirty="0"/>
              <a:t>Former alien who has been naturalized as a U.S. citizen</a:t>
            </a:r>
          </a:p>
          <a:p>
            <a:r>
              <a:rPr lang="en-US" altLang="en-US" dirty="0"/>
              <a:t>Individual born in a U.S. Territory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U.S. Citizen Defined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8A2D5B-CE8E-406B-82F7-E3EC7483F950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/>
              <a:t>11-27-2019 v1a</a:t>
            </a:r>
          </a:p>
        </p:txBody>
      </p:sp>
    </p:spTree>
    <p:extLst>
      <p:ext uri="{BB962C8B-B14F-4D97-AF65-F5344CB8AC3E}">
        <p14:creationId xmlns:p14="http://schemas.microsoft.com/office/powerpoint/2010/main" val="22799723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607366" y="6265308"/>
            <a:ext cx="2895600" cy="365125"/>
          </a:xfrm>
        </p:spPr>
        <p:txBody>
          <a:bodyPr/>
          <a:lstStyle/>
          <a:p>
            <a:r>
              <a:rPr lang="en-US"/>
              <a:t>NTTC Training ala NJ – TY2019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457204" y="6265308"/>
            <a:ext cx="702365" cy="365125"/>
          </a:xfrm>
        </p:spPr>
        <p:txBody>
          <a:bodyPr/>
          <a:lstStyle/>
          <a:p>
            <a:fld id="{D27A3E91-E070-4981-B063-109CEA73F11C}" type="slidenum">
              <a:rPr lang="en-US" altLang="en-US" smtClean="0"/>
              <a:pPr/>
              <a:t>6</a:t>
            </a:fld>
            <a:endParaRPr lang="en-US" altLang="en-US" dirty="0"/>
          </a:p>
        </p:txBody>
      </p:sp>
      <p:sp>
        <p:nvSpPr>
          <p:cNvPr id="12291" name="Content Placeholder 2"/>
          <p:cNvSpPr>
            <a:spLocks noGrp="1"/>
          </p:cNvSpPr>
          <p:nvPr>
            <p:ph sz="quarter" idx="12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Individual who owes sole allegiance to United States,</a:t>
            </a:r>
          </a:p>
          <a:p>
            <a:pPr lvl="1"/>
            <a:r>
              <a:rPr lang="en-US" altLang="en-US" dirty="0"/>
              <a:t>including all U.S. citizens and some individuals who are not U.S. citizens</a:t>
            </a:r>
          </a:p>
          <a:p>
            <a:r>
              <a:rPr lang="en-US" altLang="en-US" dirty="0"/>
              <a:t>"U.S. National" includes American Samoans or Northern Mariana Islanders who choose not to be U.S. citizens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U.S. National Defined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B0E7D5C-F021-47F7-B658-49C3664A37B5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/>
              <a:t>11-27-2019 v1a</a:t>
            </a:r>
          </a:p>
        </p:txBody>
      </p:sp>
    </p:spTree>
    <p:extLst>
      <p:ext uri="{BB962C8B-B14F-4D97-AF65-F5344CB8AC3E}">
        <p14:creationId xmlns:p14="http://schemas.microsoft.com/office/powerpoint/2010/main" val="41748963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607366" y="6265308"/>
            <a:ext cx="2895600" cy="365125"/>
          </a:xfrm>
        </p:spPr>
        <p:txBody>
          <a:bodyPr/>
          <a:lstStyle/>
          <a:p>
            <a:r>
              <a:rPr lang="en-US"/>
              <a:t>NTTC Training ala NJ – TY2019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457204" y="6265308"/>
            <a:ext cx="702365" cy="365125"/>
          </a:xfrm>
        </p:spPr>
        <p:txBody>
          <a:bodyPr/>
          <a:lstStyle/>
          <a:p>
            <a:fld id="{D27A3E91-E070-4981-B063-109CEA73F11C}" type="slidenum">
              <a:rPr lang="en-US" altLang="en-US" smtClean="0"/>
              <a:pPr/>
              <a:t>7</a:t>
            </a:fld>
            <a:endParaRPr lang="en-US" altLang="en-US" dirty="0"/>
          </a:p>
        </p:txBody>
      </p:sp>
      <p:sp>
        <p:nvSpPr>
          <p:cNvPr id="10247" name="Content Placeholder 2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altLang="en-US" dirty="0"/>
              <a:t>A lawful permanent resident of the United States at any time during calendar year</a:t>
            </a:r>
          </a:p>
          <a:p>
            <a:pPr lvl="1"/>
            <a:r>
              <a:rPr lang="en-US" altLang="en-US" dirty="0"/>
              <a:t>Has or can get Social Security number</a:t>
            </a:r>
          </a:p>
          <a:p>
            <a:pPr lvl="1"/>
            <a:r>
              <a:rPr lang="en-US" altLang="en-US" dirty="0"/>
              <a:t>Follow same tax laws as U.S. citizens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Resident Alien: Green Card Test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C2D009A-5177-4542-9708-624CA7476343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/>
              <a:t>11-27-2019 v1a</a:t>
            </a:r>
          </a:p>
        </p:txBody>
      </p:sp>
    </p:spTree>
    <p:extLst>
      <p:ext uri="{BB962C8B-B14F-4D97-AF65-F5344CB8AC3E}">
        <p14:creationId xmlns:p14="http://schemas.microsoft.com/office/powerpoint/2010/main" val="3738564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607366" y="6265308"/>
            <a:ext cx="2895600" cy="365125"/>
          </a:xfrm>
        </p:spPr>
        <p:txBody>
          <a:bodyPr/>
          <a:lstStyle/>
          <a:p>
            <a:r>
              <a:rPr lang="en-US"/>
              <a:t>NTTC Training ala NJ – TY2019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457204" y="6265308"/>
            <a:ext cx="702365" cy="365125"/>
          </a:xfrm>
        </p:spPr>
        <p:txBody>
          <a:bodyPr/>
          <a:lstStyle/>
          <a:p>
            <a:fld id="{D27A3E91-E070-4981-B063-109CEA73F11C}" type="slidenum">
              <a:rPr lang="en-US" altLang="en-US" smtClean="0"/>
              <a:pPr/>
              <a:t>8</a:t>
            </a:fld>
            <a:endParaRPr lang="en-US" altLang="en-US" dirty="0"/>
          </a:p>
        </p:txBody>
      </p:sp>
      <p:sp>
        <p:nvSpPr>
          <p:cNvPr id="11271" name="Content Placeholder 2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altLang="en-US" dirty="0"/>
              <a:t>Physically present, at any time of the day, in United States for minimum number of days over past three years</a:t>
            </a:r>
          </a:p>
          <a:p>
            <a:pPr lvl="1"/>
            <a:r>
              <a:rPr lang="en-US" altLang="en-US" dirty="0"/>
              <a:t>Test based on formula of days and years individual physically present in the U.S.</a:t>
            </a:r>
          </a:p>
          <a:p>
            <a:r>
              <a:rPr lang="en-US" altLang="en-US" dirty="0"/>
              <a:t>Review Resident or Nonresident Alien Decision Chart</a:t>
            </a:r>
          </a:p>
          <a:p>
            <a:pPr lvl="1"/>
            <a:r>
              <a:rPr lang="en-US" altLang="en-US" dirty="0"/>
              <a:t>Pub 4012 Tab L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Resident Alien: Substantial Presence Test</a:t>
            </a:r>
          </a:p>
        </p:txBody>
      </p:sp>
      <p:sp>
        <p:nvSpPr>
          <p:cNvPr id="5" name="Rectangle 4"/>
          <p:cNvSpPr/>
          <p:nvPr/>
        </p:nvSpPr>
        <p:spPr>
          <a:xfrm>
            <a:off x="7086600" y="1736127"/>
            <a:ext cx="1543050" cy="37842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50" b="1" dirty="0"/>
              <a:t>Pub 4012 Tab L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2966437-C94B-45E8-9DD0-D6EF16CA68A4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/>
              <a:t>11-27-2019 v1a</a:t>
            </a:r>
          </a:p>
        </p:txBody>
      </p:sp>
    </p:spTree>
    <p:extLst>
      <p:ext uri="{BB962C8B-B14F-4D97-AF65-F5344CB8AC3E}">
        <p14:creationId xmlns:p14="http://schemas.microsoft.com/office/powerpoint/2010/main" val="5082798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607366" y="6265308"/>
            <a:ext cx="2895600" cy="365125"/>
          </a:xfrm>
        </p:spPr>
        <p:txBody>
          <a:bodyPr/>
          <a:lstStyle/>
          <a:p>
            <a:r>
              <a:rPr lang="en-US"/>
              <a:t>NTTC Training ala NJ – TY2019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457204" y="6265308"/>
            <a:ext cx="702365" cy="365125"/>
          </a:xfrm>
        </p:spPr>
        <p:txBody>
          <a:bodyPr/>
          <a:lstStyle/>
          <a:p>
            <a:fld id="{D27A3E91-E070-4981-B063-109CEA73F11C}" type="slidenum">
              <a:rPr lang="en-US" altLang="en-US" smtClean="0"/>
              <a:pPr/>
              <a:t>9</a:t>
            </a:fld>
            <a:endParaRPr lang="en-US" altLang="en-US" dirty="0"/>
          </a:p>
        </p:txBody>
      </p:sp>
      <p:sp>
        <p:nvSpPr>
          <p:cNvPr id="16387" name="Content Placeholder 2"/>
          <p:cNvSpPr>
            <a:spLocks noGrp="1"/>
          </p:cNvSpPr>
          <p:nvPr>
            <p:ph sz="quarter" idx="12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Special day-counting rules apply for substantial presence test for</a:t>
            </a:r>
          </a:p>
          <a:p>
            <a:pPr lvl="1"/>
            <a:r>
              <a:rPr lang="en-US" altLang="en-US" dirty="0"/>
              <a:t>Foreign government-related person</a:t>
            </a:r>
          </a:p>
          <a:p>
            <a:pPr lvl="1"/>
            <a:r>
              <a:rPr lang="en-US" altLang="en-US" dirty="0"/>
              <a:t>Teacher or trainee – J or Q visa</a:t>
            </a:r>
          </a:p>
          <a:p>
            <a:pPr lvl="1"/>
            <a:r>
              <a:rPr lang="en-US" altLang="en-US" dirty="0"/>
              <a:t>Student – F, J, M, or Q visa</a:t>
            </a:r>
          </a:p>
          <a:p>
            <a:pPr lvl="2"/>
            <a:r>
              <a:rPr lang="en-US" altLang="en-US" dirty="0"/>
              <a:t>Optional foreign student certification is required</a:t>
            </a:r>
          </a:p>
          <a:p>
            <a:pPr lvl="1"/>
            <a:r>
              <a:rPr lang="en-US" altLang="en-US" dirty="0"/>
              <a:t>Professional athlete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Substantial Presence Test: Exempt Individuals</a:t>
            </a:r>
          </a:p>
        </p:txBody>
      </p:sp>
      <p:sp>
        <p:nvSpPr>
          <p:cNvPr id="6" name="Rectangle 5"/>
          <p:cNvSpPr/>
          <p:nvPr/>
        </p:nvSpPr>
        <p:spPr>
          <a:xfrm>
            <a:off x="7543800" y="1736127"/>
            <a:ext cx="1085850" cy="37842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50" b="1" dirty="0"/>
              <a:t>Pub 519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9BB13C-EC33-4D18-8996-E1C3B392DA97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/>
              <a:t>11-27-2019 v1a</a:t>
            </a:r>
          </a:p>
        </p:txBody>
      </p:sp>
    </p:spTree>
    <p:extLst>
      <p:ext uri="{BB962C8B-B14F-4D97-AF65-F5344CB8AC3E}">
        <p14:creationId xmlns:p14="http://schemas.microsoft.com/office/powerpoint/2010/main" val="3303312425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Test0.pptx" id="{CC562863-BD57-406F-98B2-9724686E7091}" vid="{C13A453C-3A0E-4BA4-B766-C0BD3EBB303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NTTC</Template>
  <TotalTime>11</TotalTime>
  <Words>1396</Words>
  <Application>Microsoft Office PowerPoint</Application>
  <PresentationFormat>On-screen Show (4:3)</PresentationFormat>
  <Paragraphs>220</Paragraphs>
  <Slides>22</Slides>
  <Notes>22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6" baseType="lpstr">
      <vt:lpstr>Arial</vt:lpstr>
      <vt:lpstr>Calibri</vt:lpstr>
      <vt:lpstr>Wingdings</vt:lpstr>
      <vt:lpstr>Default Theme</vt:lpstr>
      <vt:lpstr>Unique Filing Status and Exemption Situations</vt:lpstr>
      <vt:lpstr>Lesson Topics</vt:lpstr>
      <vt:lpstr>Resident or Nonresident Defined</vt:lpstr>
      <vt:lpstr>Alien Defined</vt:lpstr>
      <vt:lpstr>U.S. Citizen Defined</vt:lpstr>
      <vt:lpstr>U.S. National Defined</vt:lpstr>
      <vt:lpstr>Resident Alien: Green Card Test</vt:lpstr>
      <vt:lpstr>Resident Alien: Substantial Presence Test</vt:lpstr>
      <vt:lpstr>Substantial Presence Test: Exempt Individuals</vt:lpstr>
      <vt:lpstr>Dual Status Individuals</vt:lpstr>
      <vt:lpstr>Intake Booklet</vt:lpstr>
      <vt:lpstr>Form 1040NR</vt:lpstr>
      <vt:lpstr>Nonresident Alien Spouse</vt:lpstr>
      <vt:lpstr>Head of Household Special Rule</vt:lpstr>
      <vt:lpstr>Nonresident Spouse’s Exemption</vt:lpstr>
      <vt:lpstr>Claiming a Nonresident Dependent</vt:lpstr>
      <vt:lpstr>No Child Tax Credit for Nonresident Dependent</vt:lpstr>
      <vt:lpstr>No Credit for Other Dependent for  Nonresident Alien Dependent</vt:lpstr>
      <vt:lpstr>Claiming an Adopted Dependent</vt:lpstr>
      <vt:lpstr>EIC with Nonresident Spouse</vt:lpstr>
      <vt:lpstr>Quality Review</vt:lpstr>
      <vt:lpstr>Unique Filing Status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01</dc:title>
  <dc:creator>Al TP4F</dc:creator>
  <cp:lastModifiedBy>Al TP4F</cp:lastModifiedBy>
  <cp:revision>4</cp:revision>
  <dcterms:created xsi:type="dcterms:W3CDTF">2019-11-27T20:06:40Z</dcterms:created>
  <dcterms:modified xsi:type="dcterms:W3CDTF">2019-11-27T21:23:15Z</dcterms:modified>
</cp:coreProperties>
</file>